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Poppins" pitchFamily="2" charset="77"/>
      <p:regular r:id="rId17"/>
      <p:bold r:id="rId18"/>
      <p:italic r:id="rId19"/>
      <p:boldItalic r:id="rId20"/>
    </p:embeddedFont>
    <p:embeddedFont>
      <p:font typeface="Poppins Bold" pitchFamily="2" charset="77"/>
      <p:regular r:id="rId21"/>
      <p:bold r:id="rId22"/>
    </p:embeddedFont>
    <p:embeddedFont>
      <p:font typeface="Poppins Italics" pitchFamily="2" charset="77"/>
      <p:regular r:id="rId23"/>
      <p:italic r:id="rId24"/>
    </p:embeddedFont>
    <p:embeddedFont>
      <p:font typeface="Poppins Semi-Bold" pitchFamily="2" charset="7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15" autoAdjust="0"/>
  </p:normalViewPr>
  <p:slideViewPr>
    <p:cSldViewPr>
      <p:cViewPr varScale="1">
        <p:scale>
          <a:sx n="68" d="100"/>
          <a:sy n="68" d="100"/>
        </p:scale>
        <p:origin x="90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devianfairuz@polinema.ac.id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06007" y="-175376"/>
            <a:ext cx="8666995" cy="10459522"/>
            <a:chOff x="0" y="0"/>
            <a:chExt cx="19273685" cy="2325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73775" cy="23259923"/>
            </a:xfrm>
            <a:custGeom>
              <a:avLst/>
              <a:gdLst/>
              <a:ahLst/>
              <a:cxnLst/>
              <a:rect l="l" t="t" r="r" b="b"/>
              <a:pathLst>
                <a:path w="19273775" h="23259923">
                  <a:moveTo>
                    <a:pt x="5032502" y="0"/>
                  </a:moveTo>
                  <a:lnTo>
                    <a:pt x="0" y="8447913"/>
                  </a:lnTo>
                  <a:lnTo>
                    <a:pt x="8586343" y="23259923"/>
                  </a:lnTo>
                  <a:lnTo>
                    <a:pt x="19273775" y="23259923"/>
                  </a:lnTo>
                  <a:lnTo>
                    <a:pt x="19273775" y="0"/>
                  </a:lnTo>
                  <a:close/>
                </a:path>
              </a:pathLst>
            </a:custGeom>
            <a:blipFill>
              <a:blip r:embed="rId2"/>
              <a:stretch>
                <a:fillRect t="-2559" r="-210974" b="-792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7213394">
            <a:off x="7232959" y="773794"/>
            <a:ext cx="8887846" cy="1523326"/>
            <a:chOff x="0" y="0"/>
            <a:chExt cx="2082804" cy="356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2804" cy="356981"/>
            </a:xfrm>
            <a:custGeom>
              <a:avLst/>
              <a:gdLst/>
              <a:ahLst/>
              <a:cxnLst/>
              <a:rect l="l" t="t" r="r" b="b"/>
              <a:pathLst>
                <a:path w="2082804" h="356981">
                  <a:moveTo>
                    <a:pt x="203200" y="0"/>
                  </a:moveTo>
                  <a:lnTo>
                    <a:pt x="2082804" y="0"/>
                  </a:lnTo>
                  <a:lnTo>
                    <a:pt x="1879604" y="356981"/>
                  </a:lnTo>
                  <a:lnTo>
                    <a:pt x="0" y="356981"/>
                  </a:lnTo>
                  <a:lnTo>
                    <a:pt x="203200" y="0"/>
                  </a:lnTo>
                </a:path>
              </a:pathLst>
            </a:custGeom>
            <a:solidFill>
              <a:srgbClr val="368B85">
                <a:alpha val="4862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213394">
            <a:off x="6555970" y="77651"/>
            <a:ext cx="8100150" cy="1386430"/>
            <a:chOff x="0" y="0"/>
            <a:chExt cx="701926" cy="120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1926" cy="120142"/>
            </a:xfrm>
            <a:custGeom>
              <a:avLst/>
              <a:gdLst/>
              <a:ahLst/>
              <a:cxnLst/>
              <a:rect l="l" t="t" r="r" b="b"/>
              <a:pathLst>
                <a:path w="701926" h="120142">
                  <a:moveTo>
                    <a:pt x="203200" y="0"/>
                  </a:moveTo>
                  <a:lnTo>
                    <a:pt x="701926" y="0"/>
                  </a:lnTo>
                  <a:lnTo>
                    <a:pt x="498726" y="120142"/>
                  </a:lnTo>
                  <a:lnTo>
                    <a:pt x="0" y="120142"/>
                  </a:lnTo>
                  <a:lnTo>
                    <a:pt x="2032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3590996">
            <a:off x="8431364" y="9780753"/>
            <a:ext cx="7060651" cy="335381"/>
          </a:xfrm>
          <a:custGeom>
            <a:avLst/>
            <a:gdLst/>
            <a:ahLst/>
            <a:cxnLst/>
            <a:rect l="l" t="t" r="r" b="b"/>
            <a:pathLst>
              <a:path w="7060651" h="335381">
                <a:moveTo>
                  <a:pt x="0" y="0"/>
                </a:moveTo>
                <a:lnTo>
                  <a:pt x="7060651" y="0"/>
                </a:lnTo>
                <a:lnTo>
                  <a:pt x="7060651" y="335381"/>
                </a:lnTo>
                <a:lnTo>
                  <a:pt x="0" y="335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3600917">
            <a:off x="7480975" y="9594658"/>
            <a:ext cx="8729548" cy="895940"/>
            <a:chOff x="0" y="0"/>
            <a:chExt cx="1128892" cy="1158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892" cy="115862"/>
            </a:xfrm>
            <a:custGeom>
              <a:avLst/>
              <a:gdLst/>
              <a:ahLst/>
              <a:cxnLst/>
              <a:rect l="l" t="t" r="r" b="b"/>
              <a:pathLst>
                <a:path w="1128892" h="115862">
                  <a:moveTo>
                    <a:pt x="925692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1128892" y="115862"/>
                  </a:lnTo>
                  <a:lnTo>
                    <a:pt x="925692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3621700" flipH="1" flipV="1">
            <a:off x="6180487" y="6999459"/>
            <a:ext cx="12611200" cy="599032"/>
          </a:xfrm>
          <a:custGeom>
            <a:avLst/>
            <a:gdLst/>
            <a:ahLst/>
            <a:cxnLst/>
            <a:rect l="l" t="t" r="r" b="b"/>
            <a:pathLst>
              <a:path w="12611200" h="599032">
                <a:moveTo>
                  <a:pt x="12611199" y="599032"/>
                </a:moveTo>
                <a:lnTo>
                  <a:pt x="0" y="599032"/>
                </a:lnTo>
                <a:lnTo>
                  <a:pt x="0" y="0"/>
                </a:lnTo>
                <a:lnTo>
                  <a:pt x="12611199" y="0"/>
                </a:lnTo>
                <a:lnTo>
                  <a:pt x="12611199" y="599032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7219557">
            <a:off x="7119446" y="8743062"/>
            <a:ext cx="7412497" cy="660607"/>
            <a:chOff x="0" y="0"/>
            <a:chExt cx="1342788" cy="1196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788" cy="119670"/>
            </a:xfrm>
            <a:custGeom>
              <a:avLst/>
              <a:gdLst/>
              <a:ahLst/>
              <a:cxnLst/>
              <a:rect l="l" t="t" r="r" b="b"/>
              <a:pathLst>
                <a:path w="1342788" h="119670">
                  <a:moveTo>
                    <a:pt x="203200" y="0"/>
                  </a:moveTo>
                  <a:lnTo>
                    <a:pt x="1342788" y="0"/>
                  </a:lnTo>
                  <a:lnTo>
                    <a:pt x="1139588" y="119670"/>
                  </a:lnTo>
                  <a:lnTo>
                    <a:pt x="0" y="119670"/>
                  </a:lnTo>
                  <a:lnTo>
                    <a:pt x="2032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3621700">
            <a:off x="7626323" y="8890981"/>
            <a:ext cx="7905985" cy="375534"/>
          </a:xfrm>
          <a:custGeom>
            <a:avLst/>
            <a:gdLst/>
            <a:ahLst/>
            <a:cxnLst/>
            <a:rect l="l" t="t" r="r" b="b"/>
            <a:pathLst>
              <a:path w="7905985" h="375534">
                <a:moveTo>
                  <a:pt x="0" y="0"/>
                </a:moveTo>
                <a:lnTo>
                  <a:pt x="7905985" y="0"/>
                </a:lnTo>
                <a:lnTo>
                  <a:pt x="7905985" y="375534"/>
                </a:lnTo>
                <a:lnTo>
                  <a:pt x="0" y="375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3621700">
            <a:off x="9204990" y="9443881"/>
            <a:ext cx="3489753" cy="165763"/>
          </a:xfrm>
          <a:custGeom>
            <a:avLst/>
            <a:gdLst/>
            <a:ahLst/>
            <a:cxnLst/>
            <a:rect l="l" t="t" r="r" b="b"/>
            <a:pathLst>
              <a:path w="3489753" h="165763">
                <a:moveTo>
                  <a:pt x="0" y="0"/>
                </a:moveTo>
                <a:lnTo>
                  <a:pt x="3489754" y="0"/>
                </a:lnTo>
                <a:lnTo>
                  <a:pt x="3489754" y="165764"/>
                </a:lnTo>
                <a:lnTo>
                  <a:pt x="0" y="16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3600917">
            <a:off x="4829985" y="8023765"/>
            <a:ext cx="14898322" cy="1379523"/>
            <a:chOff x="0" y="0"/>
            <a:chExt cx="1251261" cy="1158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1261" cy="115862"/>
            </a:xfrm>
            <a:custGeom>
              <a:avLst/>
              <a:gdLst/>
              <a:ahLst/>
              <a:cxnLst/>
              <a:rect l="l" t="t" r="r" b="b"/>
              <a:pathLst>
                <a:path w="1251261" h="115862">
                  <a:moveTo>
                    <a:pt x="1048061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1251261" y="115862"/>
                  </a:lnTo>
                  <a:lnTo>
                    <a:pt x="1048061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3600917">
            <a:off x="3789326" y="1403397"/>
            <a:ext cx="11887194" cy="671127"/>
            <a:chOff x="0" y="0"/>
            <a:chExt cx="2052174" cy="1158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52174" cy="115862"/>
            </a:xfrm>
            <a:custGeom>
              <a:avLst/>
              <a:gdLst/>
              <a:ahLst/>
              <a:cxnLst/>
              <a:rect l="l" t="t" r="r" b="b"/>
              <a:pathLst>
                <a:path w="2052174" h="115862">
                  <a:moveTo>
                    <a:pt x="1848974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2052174" y="115862"/>
                  </a:lnTo>
                  <a:lnTo>
                    <a:pt x="1848974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28700" y="8206857"/>
            <a:ext cx="1086763" cy="1051443"/>
          </a:xfrm>
          <a:custGeom>
            <a:avLst/>
            <a:gdLst/>
            <a:ahLst/>
            <a:cxnLst/>
            <a:rect l="l" t="t" r="r" b="b"/>
            <a:pathLst>
              <a:path w="1086763" h="1051443">
                <a:moveTo>
                  <a:pt x="0" y="0"/>
                </a:moveTo>
                <a:lnTo>
                  <a:pt x="1086763" y="0"/>
                </a:lnTo>
                <a:lnTo>
                  <a:pt x="1086763" y="1051443"/>
                </a:lnTo>
                <a:lnTo>
                  <a:pt x="0" y="1051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-600410" y="1223050"/>
            <a:ext cx="6018643" cy="1609110"/>
            <a:chOff x="0" y="0"/>
            <a:chExt cx="2986211" cy="7983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986212" cy="798377"/>
            </a:xfrm>
            <a:custGeom>
              <a:avLst/>
              <a:gdLst/>
              <a:ahLst/>
              <a:cxnLst/>
              <a:rect l="l" t="t" r="r" b="b"/>
              <a:pathLst>
                <a:path w="2986212" h="798377">
                  <a:moveTo>
                    <a:pt x="203200" y="0"/>
                  </a:moveTo>
                  <a:lnTo>
                    <a:pt x="2986212" y="0"/>
                  </a:lnTo>
                  <a:lnTo>
                    <a:pt x="2783012" y="798377"/>
                  </a:lnTo>
                  <a:lnTo>
                    <a:pt x="0" y="798377"/>
                  </a:lnTo>
                  <a:lnTo>
                    <a:pt x="203200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85441" y="1297041"/>
            <a:ext cx="4436649" cy="1461128"/>
          </a:xfrm>
          <a:custGeom>
            <a:avLst/>
            <a:gdLst/>
            <a:ahLst/>
            <a:cxnLst/>
            <a:rect l="l" t="t" r="r" b="b"/>
            <a:pathLst>
              <a:path w="4436649" h="1461128">
                <a:moveTo>
                  <a:pt x="0" y="0"/>
                </a:moveTo>
                <a:lnTo>
                  <a:pt x="4436649" y="0"/>
                </a:lnTo>
                <a:lnTo>
                  <a:pt x="4436649" y="1461128"/>
                </a:lnTo>
                <a:lnTo>
                  <a:pt x="0" y="146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170" b="-33630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236378" y="8747187"/>
            <a:ext cx="4773357" cy="32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1"/>
              </a:lnSpc>
            </a:pPr>
            <a:r>
              <a:rPr lang="en-US" sz="2079">
                <a:solidFill>
                  <a:srgbClr val="000000"/>
                </a:solidFill>
                <a:latin typeface="Poppins Semi-Bold"/>
              </a:rPr>
              <a:t>Sistem Informasi Bisnis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36378" y="8480429"/>
            <a:ext cx="3769887" cy="32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8"/>
              </a:lnSpc>
            </a:pPr>
            <a:r>
              <a:rPr lang="en-US" sz="2077">
                <a:solidFill>
                  <a:srgbClr val="000000"/>
                </a:solidFill>
                <a:latin typeface="Poppins"/>
              </a:rPr>
              <a:t>Program Studi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1075" y="3889435"/>
            <a:ext cx="7910545" cy="81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9"/>
              </a:lnSpc>
            </a:pPr>
            <a:r>
              <a:rPr lang="en-US" sz="5499" dirty="0">
                <a:solidFill>
                  <a:srgbClr val="000000"/>
                </a:solidFill>
                <a:latin typeface="Poppins Bold"/>
              </a:rPr>
              <a:t>MATEMATIKA LANJUT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4934902"/>
            <a:ext cx="5274825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3500" spc="150" dirty="0">
                <a:solidFill>
                  <a:srgbClr val="000000"/>
                </a:solidFill>
                <a:latin typeface="Poppins Semi-Bold"/>
              </a:rPr>
              <a:t>GENAP 2023 / 2024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5707478"/>
            <a:ext cx="8432567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</a:rPr>
              <a:t>Dosen Pengampu: Adevian Fairuz Pratama, S.ST., M. Eng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9783" y="1129237"/>
            <a:ext cx="2405940" cy="2067605"/>
            <a:chOff x="0" y="0"/>
            <a:chExt cx="3207920" cy="275680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207920" cy="2756806"/>
              <a:chOff x="0" y="0"/>
              <a:chExt cx="812800" cy="6985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</a:path>
                </a:pathLst>
              </a:custGeom>
              <a:solidFill>
                <a:srgbClr val="368B85"/>
              </a:solidFill>
              <a:ln w="114300">
                <a:solidFill>
                  <a:srgbClr val="464660"/>
                </a:solidFill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255036" y="210235"/>
              <a:ext cx="2697849" cy="2336337"/>
              <a:chOff x="0" y="0"/>
              <a:chExt cx="6350000" cy="54991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49550"/>
                    </a:lnTo>
                    <a:lnTo>
                      <a:pt x="1587500" y="5499100"/>
                    </a:lnTo>
                    <a:lnTo>
                      <a:pt x="4762500" y="5499100"/>
                    </a:lnTo>
                    <a:lnTo>
                      <a:pt x="6350000" y="2749550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7736" b="-7736"/>
                </a:stretch>
              </a:blip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1090350" y="3753278"/>
            <a:ext cx="9740260" cy="540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Nama:</a:t>
            </a:r>
            <a:r>
              <a:rPr lang="en-US" sz="2599">
                <a:solidFill>
                  <a:srgbClr val="000000"/>
                </a:solidFill>
                <a:latin typeface="Poppins"/>
              </a:rPr>
              <a:t> Adevian Fairuz Pratama, S.ST., M.Eng</a:t>
            </a:r>
          </a:p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Pendidikan:</a:t>
            </a:r>
          </a:p>
          <a:p>
            <a:pPr marL="561339" lvl="1" indent="-280669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</a:rPr>
              <a:t>D4 Teknik Informatika Politeknik Negeri Malang</a:t>
            </a:r>
          </a:p>
          <a:p>
            <a:pPr marL="561339" lvl="1" indent="-280669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</a:rPr>
              <a:t>S2 Computer Science Shenyang Aerospace University</a:t>
            </a:r>
          </a:p>
          <a:p>
            <a:pPr>
              <a:lnSpc>
                <a:spcPts val="428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Fokus Riset:</a:t>
            </a:r>
          </a:p>
          <a:p>
            <a:pPr marL="561339" lvl="1" indent="-280669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 Italics"/>
              </a:rPr>
              <a:t>Information System</a:t>
            </a:r>
          </a:p>
          <a:p>
            <a:pPr marL="561339" lvl="1" indent="-280669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 Italics"/>
              </a:rPr>
              <a:t>Decision Support System</a:t>
            </a:r>
          </a:p>
          <a:p>
            <a:pPr marL="561339" lvl="1" indent="-280669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 Italics"/>
              </a:rPr>
              <a:t>Medical Image Processing</a:t>
            </a:r>
          </a:p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Email:</a:t>
            </a:r>
            <a:r>
              <a:rPr lang="en-US" sz="2599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599" u="sng">
                <a:solidFill>
                  <a:srgbClr val="000000"/>
                </a:solidFill>
                <a:latin typeface="Poppins"/>
                <a:hlinkClick r:id="rId3" tooltip="mailto:adevianfairuz@polinema.ac.id"/>
              </a:rPr>
              <a:t>adevianfairuz@polinema.ac.id</a:t>
            </a:r>
          </a:p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000000"/>
                </a:solidFill>
                <a:latin typeface="Poppins Bold"/>
              </a:rPr>
              <a:t>No.HP:</a:t>
            </a:r>
            <a:r>
              <a:rPr lang="en-US" sz="2599">
                <a:solidFill>
                  <a:srgbClr val="000000"/>
                </a:solidFill>
                <a:latin typeface="Poppins"/>
              </a:rPr>
              <a:t> 081333156702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4650" y="1550178"/>
            <a:ext cx="5210418" cy="132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Profil </a:t>
            </a:r>
          </a:p>
          <a:p>
            <a:pPr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Pengajar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544733" y="-3533549"/>
            <a:ext cx="11801155" cy="19087247"/>
            <a:chOff x="0" y="0"/>
            <a:chExt cx="15734873" cy="25449663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4178880" y="4535289"/>
              <a:ext cx="11555993" cy="13946029"/>
              <a:chOff x="0" y="0"/>
              <a:chExt cx="19273685" cy="2325991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273775" cy="23259923"/>
              </a:xfrm>
              <a:custGeom>
                <a:avLst/>
                <a:gdLst/>
                <a:ahLst/>
                <a:cxnLst/>
                <a:rect l="l" t="t" r="r" b="b"/>
                <a:pathLst>
                  <a:path w="19273775" h="23259923">
                    <a:moveTo>
                      <a:pt x="5032502" y="0"/>
                    </a:moveTo>
                    <a:lnTo>
                      <a:pt x="0" y="8447913"/>
                    </a:lnTo>
                    <a:lnTo>
                      <a:pt x="8586343" y="23259923"/>
                    </a:lnTo>
                    <a:lnTo>
                      <a:pt x="19273775" y="23259923"/>
                    </a:lnTo>
                    <a:lnTo>
                      <a:pt x="19273775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7171" b="-9820"/>
                </a:stretch>
              </a:blipFill>
            </p:spPr>
          </p:sp>
        </p:grpSp>
        <p:grpSp>
          <p:nvGrpSpPr>
            <p:cNvPr id="13" name="Group 13"/>
            <p:cNvGrpSpPr/>
            <p:nvPr/>
          </p:nvGrpSpPr>
          <p:grpSpPr>
            <a:xfrm rot="7213394">
              <a:off x="1338592" y="5946522"/>
              <a:ext cx="10612638" cy="1299409"/>
              <a:chOff x="0" y="0"/>
              <a:chExt cx="2915563" cy="35698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915563" cy="356981"/>
              </a:xfrm>
              <a:custGeom>
                <a:avLst/>
                <a:gdLst/>
                <a:ahLst/>
                <a:cxnLst/>
                <a:rect l="l" t="t" r="r" b="b"/>
                <a:pathLst>
                  <a:path w="2915563" h="356981">
                    <a:moveTo>
                      <a:pt x="203200" y="0"/>
                    </a:moveTo>
                    <a:lnTo>
                      <a:pt x="2915563" y="0"/>
                    </a:lnTo>
                    <a:lnTo>
                      <a:pt x="2712363" y="356981"/>
                    </a:lnTo>
                    <a:lnTo>
                      <a:pt x="0" y="356981"/>
                    </a:lnTo>
                    <a:lnTo>
                      <a:pt x="203200" y="0"/>
                    </a:lnTo>
                  </a:path>
                </a:pathLst>
              </a:custGeom>
              <a:solidFill>
                <a:srgbClr val="368B85">
                  <a:alpha val="48627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7213394">
              <a:off x="112164" y="4872658"/>
              <a:ext cx="10800200" cy="1848574"/>
              <a:chOff x="0" y="0"/>
              <a:chExt cx="701926" cy="12014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01926" cy="120142"/>
              </a:xfrm>
              <a:custGeom>
                <a:avLst/>
                <a:gdLst/>
                <a:ahLst/>
                <a:cxnLst/>
                <a:rect l="l" t="t" r="r" b="b"/>
                <a:pathLst>
                  <a:path w="701926" h="120142">
                    <a:moveTo>
                      <a:pt x="203200" y="0"/>
                    </a:moveTo>
                    <a:lnTo>
                      <a:pt x="701926" y="0"/>
                    </a:lnTo>
                    <a:lnTo>
                      <a:pt x="498726" y="120142"/>
                    </a:lnTo>
                    <a:lnTo>
                      <a:pt x="0" y="120142"/>
                    </a:lnTo>
                    <a:lnTo>
                      <a:pt x="203200" y="0"/>
                    </a:lnTo>
                  </a:path>
                </a:pathLst>
              </a:custGeom>
              <a:solidFill>
                <a:srgbClr val="46466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 rot="3590996">
              <a:off x="2612689" y="17810128"/>
              <a:ext cx="9414201" cy="447175"/>
            </a:xfrm>
            <a:custGeom>
              <a:avLst/>
              <a:gdLst/>
              <a:ahLst/>
              <a:cxnLst/>
              <a:rect l="l" t="t" r="r" b="b"/>
              <a:pathLst>
                <a:path w="9414201" h="447175">
                  <a:moveTo>
                    <a:pt x="0" y="0"/>
                  </a:moveTo>
                  <a:lnTo>
                    <a:pt x="9414201" y="0"/>
                  </a:lnTo>
                  <a:lnTo>
                    <a:pt x="9414201" y="447174"/>
                  </a:lnTo>
                  <a:lnTo>
                    <a:pt x="0" y="447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1000"/>
              </a:blip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 rot="3600917">
              <a:off x="1345504" y="17562000"/>
              <a:ext cx="11639397" cy="1194586"/>
              <a:chOff x="0" y="0"/>
              <a:chExt cx="1128892" cy="11586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28892" cy="115862"/>
              </a:xfrm>
              <a:custGeom>
                <a:avLst/>
                <a:gdLst/>
                <a:ahLst/>
                <a:cxnLst/>
                <a:rect l="l" t="t" r="r" b="b"/>
                <a:pathLst>
                  <a:path w="1128892" h="115862">
                    <a:moveTo>
                      <a:pt x="925692" y="0"/>
                    </a:moveTo>
                    <a:lnTo>
                      <a:pt x="0" y="0"/>
                    </a:lnTo>
                    <a:lnTo>
                      <a:pt x="203200" y="115862"/>
                    </a:lnTo>
                    <a:lnTo>
                      <a:pt x="1128892" y="115862"/>
                    </a:lnTo>
                    <a:lnTo>
                      <a:pt x="925692" y="0"/>
                    </a:lnTo>
                  </a:path>
                </a:pathLst>
              </a:custGeom>
              <a:solidFill>
                <a:srgbClr val="46466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3621700" flipH="1" flipV="1">
              <a:off x="-378221" y="14430260"/>
              <a:ext cx="16814933" cy="798709"/>
            </a:xfrm>
            <a:custGeom>
              <a:avLst/>
              <a:gdLst/>
              <a:ahLst/>
              <a:cxnLst/>
              <a:rect l="l" t="t" r="r" b="b"/>
              <a:pathLst>
                <a:path w="16814933" h="798709">
                  <a:moveTo>
                    <a:pt x="16814933" y="798710"/>
                  </a:moveTo>
                  <a:lnTo>
                    <a:pt x="0" y="798710"/>
                  </a:lnTo>
                  <a:lnTo>
                    <a:pt x="0" y="0"/>
                  </a:lnTo>
                  <a:lnTo>
                    <a:pt x="16814933" y="0"/>
                  </a:lnTo>
                  <a:lnTo>
                    <a:pt x="16814933" y="798710"/>
                  </a:lnTo>
                  <a:close/>
                </a:path>
              </a:pathLst>
            </a:custGeom>
            <a:blipFill>
              <a:blip r:embed="rId5">
                <a:alphaModFix amt="72000"/>
              </a:blip>
              <a:stretch>
                <a:fillRect/>
              </a:stretch>
            </a:blipFill>
          </p:spPr>
        </p:sp>
        <p:grpSp>
          <p:nvGrpSpPr>
            <p:cNvPr id="24" name="Group 24"/>
            <p:cNvGrpSpPr/>
            <p:nvPr/>
          </p:nvGrpSpPr>
          <p:grpSpPr>
            <a:xfrm rot="7219557">
              <a:off x="863465" y="16426540"/>
              <a:ext cx="9883330" cy="880809"/>
              <a:chOff x="0" y="0"/>
              <a:chExt cx="1342788" cy="11967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42788" cy="119670"/>
              </a:xfrm>
              <a:custGeom>
                <a:avLst/>
                <a:gdLst/>
                <a:ahLst/>
                <a:cxnLst/>
                <a:rect l="l" t="t" r="r" b="b"/>
                <a:pathLst>
                  <a:path w="1342788" h="119670">
                    <a:moveTo>
                      <a:pt x="203200" y="0"/>
                    </a:moveTo>
                    <a:lnTo>
                      <a:pt x="1342788" y="0"/>
                    </a:lnTo>
                    <a:lnTo>
                      <a:pt x="1139588" y="119670"/>
                    </a:lnTo>
                    <a:lnTo>
                      <a:pt x="0" y="119670"/>
                    </a:lnTo>
                    <a:lnTo>
                      <a:pt x="203200" y="0"/>
                    </a:lnTo>
                  </a:path>
                </a:pathLst>
              </a:custGeom>
              <a:solidFill>
                <a:srgbClr val="46466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 rot="3621700">
              <a:off x="1539301" y="16623764"/>
              <a:ext cx="10541313" cy="500712"/>
            </a:xfrm>
            <a:custGeom>
              <a:avLst/>
              <a:gdLst/>
              <a:ahLst/>
              <a:cxnLst/>
              <a:rect l="l" t="t" r="r" b="b"/>
              <a:pathLst>
                <a:path w="10541313" h="500712">
                  <a:moveTo>
                    <a:pt x="0" y="0"/>
                  </a:moveTo>
                  <a:lnTo>
                    <a:pt x="10541313" y="0"/>
                  </a:lnTo>
                  <a:lnTo>
                    <a:pt x="10541313" y="500712"/>
                  </a:lnTo>
                  <a:lnTo>
                    <a:pt x="0" y="500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2000"/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3621700">
              <a:off x="3644191" y="17360965"/>
              <a:ext cx="4653005" cy="221018"/>
            </a:xfrm>
            <a:custGeom>
              <a:avLst/>
              <a:gdLst/>
              <a:ahLst/>
              <a:cxnLst/>
              <a:rect l="l" t="t" r="r" b="b"/>
              <a:pathLst>
                <a:path w="4653005" h="221018">
                  <a:moveTo>
                    <a:pt x="0" y="0"/>
                  </a:moveTo>
                  <a:lnTo>
                    <a:pt x="4653004" y="0"/>
                  </a:lnTo>
                  <a:lnTo>
                    <a:pt x="4653004" y="221018"/>
                  </a:lnTo>
                  <a:lnTo>
                    <a:pt x="0" y="22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2000"/>
              </a:blip>
              <a:stretch>
                <a:fillRect/>
              </a:stretch>
            </a:blipFill>
          </p:spPr>
        </p:sp>
        <p:grpSp>
          <p:nvGrpSpPr>
            <p:cNvPr id="29" name="Group 29"/>
            <p:cNvGrpSpPr/>
            <p:nvPr/>
          </p:nvGrpSpPr>
          <p:grpSpPr>
            <a:xfrm rot="3600917">
              <a:off x="-2189149" y="15467477"/>
              <a:ext cx="19864429" cy="1839364"/>
              <a:chOff x="0" y="0"/>
              <a:chExt cx="1251261" cy="11586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251261" cy="115862"/>
              </a:xfrm>
              <a:custGeom>
                <a:avLst/>
                <a:gdLst/>
                <a:ahLst/>
                <a:cxnLst/>
                <a:rect l="l" t="t" r="r" b="b"/>
                <a:pathLst>
                  <a:path w="1251261" h="115862">
                    <a:moveTo>
                      <a:pt x="1048061" y="0"/>
                    </a:moveTo>
                    <a:lnTo>
                      <a:pt x="0" y="0"/>
                    </a:lnTo>
                    <a:lnTo>
                      <a:pt x="203200" y="115862"/>
                    </a:lnTo>
                    <a:lnTo>
                      <a:pt x="1251261" y="115862"/>
                    </a:lnTo>
                    <a:lnTo>
                      <a:pt x="1048061" y="0"/>
                    </a:lnTo>
                  </a:path>
                </a:pathLst>
              </a:custGeom>
              <a:solidFill>
                <a:srgbClr val="368B85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3600917">
              <a:off x="-3576695" y="6640320"/>
              <a:ext cx="15849592" cy="894836"/>
              <a:chOff x="0" y="0"/>
              <a:chExt cx="2052174" cy="11586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052174" cy="115862"/>
              </a:xfrm>
              <a:custGeom>
                <a:avLst/>
                <a:gdLst/>
                <a:ahLst/>
                <a:cxnLst/>
                <a:rect l="l" t="t" r="r" b="b"/>
                <a:pathLst>
                  <a:path w="2052174" h="115862">
                    <a:moveTo>
                      <a:pt x="1848974" y="0"/>
                    </a:moveTo>
                    <a:lnTo>
                      <a:pt x="0" y="0"/>
                    </a:lnTo>
                    <a:lnTo>
                      <a:pt x="203200" y="115862"/>
                    </a:lnTo>
                    <a:lnTo>
                      <a:pt x="2052174" y="115862"/>
                    </a:lnTo>
                    <a:lnTo>
                      <a:pt x="1848974" y="0"/>
                    </a:lnTo>
                  </a:path>
                </a:pathLst>
              </a:custGeom>
              <a:solidFill>
                <a:srgbClr val="368B85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98461" y="22"/>
            <a:ext cx="8521656" cy="10284124"/>
            <a:chOff x="0" y="0"/>
            <a:chExt cx="19273685" cy="2325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73647" cy="23259923"/>
            </a:xfrm>
            <a:custGeom>
              <a:avLst/>
              <a:gdLst/>
              <a:ahLst/>
              <a:cxnLst/>
              <a:rect l="l" t="t" r="r" b="b"/>
              <a:pathLst>
                <a:path w="19273647" h="23259923">
                  <a:moveTo>
                    <a:pt x="0" y="0"/>
                  </a:moveTo>
                  <a:lnTo>
                    <a:pt x="0" y="23259923"/>
                  </a:lnTo>
                  <a:lnTo>
                    <a:pt x="10687431" y="23259923"/>
                  </a:lnTo>
                  <a:lnTo>
                    <a:pt x="19273647" y="8448040"/>
                  </a:lnTo>
                  <a:lnTo>
                    <a:pt x="19273647" y="8447913"/>
                  </a:lnTo>
                  <a:lnTo>
                    <a:pt x="14241272" y="0"/>
                  </a:lnTo>
                  <a:close/>
                </a:path>
              </a:pathLst>
            </a:custGeom>
            <a:blipFill>
              <a:blip r:embed="rId2"/>
              <a:stretch>
                <a:fillRect l="-21051" r="-5991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3603804">
            <a:off x="882779" y="-104292"/>
            <a:ext cx="8570391" cy="961785"/>
            <a:chOff x="0" y="0"/>
            <a:chExt cx="3125853" cy="3507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5853" cy="350789"/>
            </a:xfrm>
            <a:custGeom>
              <a:avLst/>
              <a:gdLst/>
              <a:ahLst/>
              <a:cxnLst/>
              <a:rect l="l" t="t" r="r" b="b"/>
              <a:pathLst>
                <a:path w="3125853" h="350789">
                  <a:moveTo>
                    <a:pt x="2922653" y="0"/>
                  </a:moveTo>
                  <a:lnTo>
                    <a:pt x="0" y="0"/>
                  </a:lnTo>
                  <a:lnTo>
                    <a:pt x="203200" y="350789"/>
                  </a:lnTo>
                  <a:lnTo>
                    <a:pt x="3125853" y="350789"/>
                  </a:lnTo>
                  <a:lnTo>
                    <a:pt x="2922653" y="0"/>
                  </a:lnTo>
                </a:path>
              </a:pathLst>
            </a:custGeom>
            <a:solidFill>
              <a:srgbClr val="368B85">
                <a:alpha val="4862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198871">
            <a:off x="649994" y="9829113"/>
            <a:ext cx="9284608" cy="910066"/>
            <a:chOff x="0" y="0"/>
            <a:chExt cx="1212974" cy="1188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2974" cy="118894"/>
            </a:xfrm>
            <a:custGeom>
              <a:avLst/>
              <a:gdLst/>
              <a:ahLst/>
              <a:cxnLst/>
              <a:rect l="l" t="t" r="r" b="b"/>
              <a:pathLst>
                <a:path w="1212974" h="118894">
                  <a:moveTo>
                    <a:pt x="203200" y="0"/>
                  </a:moveTo>
                  <a:lnTo>
                    <a:pt x="1212974" y="0"/>
                  </a:lnTo>
                  <a:lnTo>
                    <a:pt x="1009774" y="118894"/>
                  </a:lnTo>
                  <a:lnTo>
                    <a:pt x="0" y="118894"/>
                  </a:lnTo>
                  <a:lnTo>
                    <a:pt x="2032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7204531">
            <a:off x="2651068" y="8844744"/>
            <a:ext cx="7581569" cy="642504"/>
            <a:chOff x="0" y="0"/>
            <a:chExt cx="1363300" cy="1155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3300" cy="115534"/>
            </a:xfrm>
            <a:custGeom>
              <a:avLst/>
              <a:gdLst/>
              <a:ahLst/>
              <a:cxnLst/>
              <a:rect l="l" t="t" r="r" b="b"/>
              <a:pathLst>
                <a:path w="1363300" h="115534">
                  <a:moveTo>
                    <a:pt x="1160100" y="0"/>
                  </a:moveTo>
                  <a:lnTo>
                    <a:pt x="0" y="0"/>
                  </a:lnTo>
                  <a:lnTo>
                    <a:pt x="203200" y="115534"/>
                  </a:lnTo>
                  <a:lnTo>
                    <a:pt x="1363300" y="115534"/>
                  </a:lnTo>
                  <a:lnTo>
                    <a:pt x="11601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3604928">
            <a:off x="4677926" y="9310122"/>
            <a:ext cx="3489753" cy="165763"/>
          </a:xfrm>
          <a:custGeom>
            <a:avLst/>
            <a:gdLst/>
            <a:ahLst/>
            <a:cxnLst/>
            <a:rect l="l" t="t" r="r" b="b"/>
            <a:pathLst>
              <a:path w="3489753" h="165763">
                <a:moveTo>
                  <a:pt x="0" y="0"/>
                </a:moveTo>
                <a:lnTo>
                  <a:pt x="3489753" y="0"/>
                </a:lnTo>
                <a:lnTo>
                  <a:pt x="3489753" y="165764"/>
                </a:lnTo>
                <a:lnTo>
                  <a:pt x="0" y="16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704509">
            <a:off x="1836716" y="8680701"/>
            <a:ext cx="7905985" cy="375534"/>
          </a:xfrm>
          <a:custGeom>
            <a:avLst/>
            <a:gdLst/>
            <a:ahLst/>
            <a:cxnLst/>
            <a:rect l="l" t="t" r="r" b="b"/>
            <a:pathLst>
              <a:path w="7905985" h="375534">
                <a:moveTo>
                  <a:pt x="0" y="0"/>
                </a:moveTo>
                <a:lnTo>
                  <a:pt x="7905985" y="0"/>
                </a:lnTo>
                <a:lnTo>
                  <a:pt x="7905985" y="375534"/>
                </a:lnTo>
                <a:lnTo>
                  <a:pt x="0" y="375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7204531">
            <a:off x="2149387" y="-227586"/>
            <a:ext cx="8744494" cy="1335223"/>
            <a:chOff x="0" y="0"/>
            <a:chExt cx="756639" cy="1155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6639" cy="115534"/>
            </a:xfrm>
            <a:custGeom>
              <a:avLst/>
              <a:gdLst/>
              <a:ahLst/>
              <a:cxnLst/>
              <a:rect l="l" t="t" r="r" b="b"/>
              <a:pathLst>
                <a:path w="756639" h="115534">
                  <a:moveTo>
                    <a:pt x="553439" y="0"/>
                  </a:moveTo>
                  <a:lnTo>
                    <a:pt x="0" y="0"/>
                  </a:lnTo>
                  <a:lnTo>
                    <a:pt x="203200" y="115534"/>
                  </a:lnTo>
                  <a:lnTo>
                    <a:pt x="756639" y="115534"/>
                  </a:lnTo>
                  <a:lnTo>
                    <a:pt x="553439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3563959" flipH="1" flipV="1">
            <a:off x="-159850" y="6328606"/>
            <a:ext cx="10961445" cy="520669"/>
          </a:xfrm>
          <a:custGeom>
            <a:avLst/>
            <a:gdLst/>
            <a:ahLst/>
            <a:cxnLst/>
            <a:rect l="l" t="t" r="r" b="b"/>
            <a:pathLst>
              <a:path w="10961445" h="520669">
                <a:moveTo>
                  <a:pt x="10961445" y="520668"/>
                </a:moveTo>
                <a:lnTo>
                  <a:pt x="0" y="520668"/>
                </a:lnTo>
                <a:lnTo>
                  <a:pt x="0" y="0"/>
                </a:lnTo>
                <a:lnTo>
                  <a:pt x="10961445" y="0"/>
                </a:lnTo>
                <a:lnTo>
                  <a:pt x="10961445" y="520668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7198871">
            <a:off x="-1492626" y="7405255"/>
            <a:ext cx="13626997" cy="1401983"/>
            <a:chOff x="0" y="0"/>
            <a:chExt cx="1155629" cy="11889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5629" cy="118894"/>
            </a:xfrm>
            <a:custGeom>
              <a:avLst/>
              <a:gdLst/>
              <a:ahLst/>
              <a:cxnLst/>
              <a:rect l="l" t="t" r="r" b="b"/>
              <a:pathLst>
                <a:path w="1155629" h="118894">
                  <a:moveTo>
                    <a:pt x="203200" y="0"/>
                  </a:moveTo>
                  <a:lnTo>
                    <a:pt x="1155629" y="0"/>
                  </a:lnTo>
                  <a:lnTo>
                    <a:pt x="952429" y="118894"/>
                  </a:lnTo>
                  <a:lnTo>
                    <a:pt x="0" y="118894"/>
                  </a:lnTo>
                  <a:lnTo>
                    <a:pt x="203200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3597713">
            <a:off x="2062024" y="2257242"/>
            <a:ext cx="9890916" cy="684643"/>
            <a:chOff x="0" y="0"/>
            <a:chExt cx="1719704" cy="1190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19704" cy="119037"/>
            </a:xfrm>
            <a:custGeom>
              <a:avLst/>
              <a:gdLst/>
              <a:ahLst/>
              <a:cxnLst/>
              <a:rect l="l" t="t" r="r" b="b"/>
              <a:pathLst>
                <a:path w="1719704" h="119037">
                  <a:moveTo>
                    <a:pt x="203200" y="0"/>
                  </a:moveTo>
                  <a:lnTo>
                    <a:pt x="1719704" y="0"/>
                  </a:lnTo>
                  <a:lnTo>
                    <a:pt x="1516504" y="119037"/>
                  </a:lnTo>
                  <a:lnTo>
                    <a:pt x="0" y="119037"/>
                  </a:lnTo>
                  <a:lnTo>
                    <a:pt x="203200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260507" y="1339335"/>
            <a:ext cx="998793" cy="858338"/>
            <a:chOff x="0" y="0"/>
            <a:chExt cx="1331724" cy="1144451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331724" cy="1144451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</a:path>
                </a:pathLst>
              </a:custGeom>
              <a:solidFill>
                <a:srgbClr val="368B85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126411" y="103577"/>
              <a:ext cx="1078903" cy="937297"/>
            </a:xfrm>
            <a:custGeom>
              <a:avLst/>
              <a:gdLst/>
              <a:ahLst/>
              <a:cxnLst/>
              <a:rect l="l" t="t" r="r" b="b"/>
              <a:pathLst>
                <a:path w="1078903" h="937297">
                  <a:moveTo>
                    <a:pt x="0" y="0"/>
                  </a:moveTo>
                  <a:lnTo>
                    <a:pt x="1078903" y="0"/>
                  </a:lnTo>
                  <a:lnTo>
                    <a:pt x="1078903" y="937297"/>
                  </a:lnTo>
                  <a:lnTo>
                    <a:pt x="0" y="93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8619570" y="2511432"/>
            <a:ext cx="8639730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74"/>
              </a:lnSpc>
            </a:pPr>
            <a:r>
              <a:rPr lang="en-US" sz="2499" dirty="0" err="1">
                <a:solidFill>
                  <a:srgbClr val="000000"/>
                </a:solidFill>
                <a:latin typeface="Poppins"/>
              </a:rPr>
              <a:t>Matematika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Lanjut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/ SIB223001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22531" y="1495772"/>
            <a:ext cx="9253025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55"/>
              </a:lnSpc>
            </a:pPr>
            <a:r>
              <a:rPr lang="en-US" sz="3500" spc="-105">
                <a:solidFill>
                  <a:srgbClr val="000000"/>
                </a:solidFill>
                <a:latin typeface="Poppins Bold"/>
              </a:rPr>
              <a:t>Nama / Kode Mata Kuliah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22531" y="3539756"/>
            <a:ext cx="9253025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55"/>
              </a:lnSpc>
            </a:pPr>
            <a:r>
              <a:rPr lang="en-US" sz="3500" spc="-105">
                <a:solidFill>
                  <a:srgbClr val="000000"/>
                </a:solidFill>
                <a:latin typeface="Poppins Bold"/>
              </a:rPr>
              <a:t>Capaian Pembelajaran MK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79404" y="4508357"/>
            <a:ext cx="7479896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4"/>
              </a:lnSpc>
            </a:pPr>
            <a:r>
              <a:rPr lang="en-US" sz="2499" dirty="0" err="1">
                <a:solidFill>
                  <a:srgbClr val="000000"/>
                </a:solidFill>
                <a:latin typeface="Poppins"/>
              </a:rPr>
              <a:t>Menguasai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konsep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matematika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dan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matematika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terapan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;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mampu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bertanggung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jawab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menyelesaikan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persoalan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matematis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secara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mandiri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dengan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memperhatikan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nilai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norma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, dan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etika</a:t>
            </a:r>
            <a:r>
              <a:rPr lang="en-US" sz="24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akademik</a:t>
            </a:r>
            <a:endParaRPr lang="en-US" sz="2499" dirty="0">
              <a:solidFill>
                <a:srgbClr val="000000"/>
              </a:solidFill>
              <a:latin typeface="Poppins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6260507" y="3383319"/>
            <a:ext cx="998793" cy="858338"/>
            <a:chOff x="0" y="0"/>
            <a:chExt cx="1331724" cy="114445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331724" cy="1144451"/>
              <a:chOff x="0" y="0"/>
              <a:chExt cx="812800" cy="698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</a:path>
                </a:pathLst>
              </a:custGeom>
              <a:solidFill>
                <a:srgbClr val="368B85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126411" y="103577"/>
              <a:ext cx="1078903" cy="937297"/>
            </a:xfrm>
            <a:custGeom>
              <a:avLst/>
              <a:gdLst/>
              <a:ahLst/>
              <a:cxnLst/>
              <a:rect l="l" t="t" r="r" b="b"/>
              <a:pathLst>
                <a:path w="1078903" h="937297">
                  <a:moveTo>
                    <a:pt x="0" y="0"/>
                  </a:moveTo>
                  <a:lnTo>
                    <a:pt x="1078903" y="0"/>
                  </a:lnTo>
                  <a:lnTo>
                    <a:pt x="1078903" y="937297"/>
                  </a:lnTo>
                  <a:lnTo>
                    <a:pt x="0" y="93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6822531" y="7287344"/>
            <a:ext cx="9253025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55"/>
              </a:lnSpc>
            </a:pPr>
            <a:r>
              <a:rPr lang="en-US" sz="3500" spc="-105">
                <a:solidFill>
                  <a:srgbClr val="000000"/>
                </a:solidFill>
                <a:latin typeface="Poppins Bold"/>
              </a:rPr>
              <a:t>SKS / Jam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6260507" y="7130907"/>
            <a:ext cx="998793" cy="858338"/>
            <a:chOff x="0" y="0"/>
            <a:chExt cx="1331724" cy="1144451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331724" cy="1144451"/>
              <a:chOff x="0" y="0"/>
              <a:chExt cx="812800" cy="6985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</a:path>
                </a:pathLst>
              </a:custGeom>
              <a:solidFill>
                <a:srgbClr val="368B85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126411" y="103577"/>
              <a:ext cx="1078903" cy="937297"/>
            </a:xfrm>
            <a:custGeom>
              <a:avLst/>
              <a:gdLst/>
              <a:ahLst/>
              <a:cxnLst/>
              <a:rect l="l" t="t" r="r" b="b"/>
              <a:pathLst>
                <a:path w="1078903" h="937297">
                  <a:moveTo>
                    <a:pt x="0" y="0"/>
                  </a:moveTo>
                  <a:lnTo>
                    <a:pt x="1078903" y="0"/>
                  </a:lnTo>
                  <a:lnTo>
                    <a:pt x="1078903" y="937297"/>
                  </a:lnTo>
                  <a:lnTo>
                    <a:pt x="0" y="93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8619570" y="8265470"/>
            <a:ext cx="8639730" cy="39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74"/>
              </a:lnSpc>
            </a:pPr>
            <a:r>
              <a:rPr lang="en-US" sz="2499" dirty="0">
                <a:solidFill>
                  <a:srgbClr val="000000"/>
                </a:solidFill>
                <a:latin typeface="Poppins"/>
              </a:rPr>
              <a:t>2 SKS / 4 Jam per </a:t>
            </a:r>
            <a:r>
              <a:rPr lang="en-US" sz="2499" dirty="0" err="1">
                <a:solidFill>
                  <a:srgbClr val="000000"/>
                </a:solidFill>
                <a:latin typeface="Poppins"/>
              </a:rPr>
              <a:t>minggu</a:t>
            </a:r>
            <a:endParaRPr lang="en-US" sz="2499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B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5861" y="-514350"/>
            <a:ext cx="10309861" cy="11986261"/>
            <a:chOff x="0" y="0"/>
            <a:chExt cx="2715354" cy="3156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5354" cy="3156875"/>
            </a:xfrm>
            <a:custGeom>
              <a:avLst/>
              <a:gdLst/>
              <a:ahLst/>
              <a:cxnLst/>
              <a:rect l="l" t="t" r="r" b="b"/>
              <a:pathLst>
                <a:path w="2715354" h="3156875">
                  <a:moveTo>
                    <a:pt x="0" y="0"/>
                  </a:moveTo>
                  <a:lnTo>
                    <a:pt x="2715354" y="0"/>
                  </a:lnTo>
                  <a:lnTo>
                    <a:pt x="2715354" y="3156875"/>
                  </a:lnTo>
                  <a:lnTo>
                    <a:pt x="0" y="3156875"/>
                  </a:lnTo>
                  <a:lnTo>
                    <a:pt x="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1962" y="715368"/>
            <a:ext cx="1284075" cy="8856264"/>
            <a:chOff x="0" y="0"/>
            <a:chExt cx="1712101" cy="1180835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712101" cy="1471336"/>
              <a:chOff x="0" y="0"/>
              <a:chExt cx="812800" cy="6985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</a:path>
                </a:pathLst>
              </a:custGeom>
              <a:solidFill>
                <a:srgbClr val="368B85"/>
              </a:solidFill>
              <a:ln w="152400">
                <a:solidFill>
                  <a:srgbClr val="FFFFFF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-1164933">
              <a:off x="462612" y="342230"/>
              <a:ext cx="786877" cy="786877"/>
            </a:xfrm>
            <a:custGeom>
              <a:avLst/>
              <a:gdLst/>
              <a:ahLst/>
              <a:cxnLst/>
              <a:rect l="l" t="t" r="r" b="b"/>
              <a:pathLst>
                <a:path w="786877" h="786877">
                  <a:moveTo>
                    <a:pt x="0" y="0"/>
                  </a:moveTo>
                  <a:lnTo>
                    <a:pt x="786877" y="0"/>
                  </a:lnTo>
                  <a:lnTo>
                    <a:pt x="786877" y="786877"/>
                  </a:lnTo>
                  <a:lnTo>
                    <a:pt x="0" y="78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369056" y="1835889"/>
              <a:ext cx="973989" cy="997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P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O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K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O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K</a:t>
              </a:r>
            </a:p>
            <a:p>
              <a:pPr algn="ctr">
                <a:lnSpc>
                  <a:spcPts val="4519"/>
                </a:lnSpc>
              </a:pPr>
              <a:endParaRPr lang="en-US" sz="3999" spc="-159">
                <a:solidFill>
                  <a:srgbClr val="FFFFFF"/>
                </a:solidFill>
                <a:latin typeface="Poppins Bold"/>
              </a:endParaRP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B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A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H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A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S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A</a:t>
              </a:r>
            </a:p>
            <a:p>
              <a:pPr algn="ctr">
                <a:lnSpc>
                  <a:spcPts val="451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Poppins Bold"/>
                </a:rPr>
                <a:t>N</a:t>
              </a:r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19399"/>
              </p:ext>
            </p:extLst>
          </p:nvPr>
        </p:nvGraphicFramePr>
        <p:xfrm>
          <a:off x="1391428" y="372618"/>
          <a:ext cx="6262809" cy="9541764"/>
        </p:xfrm>
        <a:graphic>
          <a:graphicData uri="http://schemas.openxmlformats.org/drawingml/2006/table">
            <a:tbl>
              <a:tblPr/>
              <a:tblGrid>
                <a:gridCol w="1761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1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891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 Bold"/>
                        </a:rPr>
                        <a:t>Minggu ke-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 Bold"/>
                        </a:rPr>
                        <a:t>Materi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74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Studi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kasus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rumus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umum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735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Himpunan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91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Relasi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91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Fungsi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891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Kuis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91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Matriks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891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Operasi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Matriks</a:t>
                      </a:r>
                      <a:endParaRPr lang="en-US" sz="1500" dirty="0">
                        <a:latin typeface="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891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Determinan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Matriks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891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UTS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796978"/>
              </p:ext>
            </p:extLst>
          </p:nvPr>
        </p:nvGraphicFramePr>
        <p:xfrm>
          <a:off x="10633763" y="372618"/>
          <a:ext cx="6262809" cy="8601079"/>
        </p:xfrm>
        <a:graphic>
          <a:graphicData uri="http://schemas.openxmlformats.org/drawingml/2006/table">
            <a:tbl>
              <a:tblPr/>
              <a:tblGrid>
                <a:gridCol w="1761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1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609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 Bold"/>
                        </a:rPr>
                        <a:t>Minggu ke-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 Bold"/>
                        </a:rPr>
                        <a:t>Materi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09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Determinan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dengan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Kofaktor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234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45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Invers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matriks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persegi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09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Penyelesaian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sistem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linier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dengan</a:t>
                      </a:r>
                      <a:endParaRPr lang="en-US" sz="1500" dirty="0">
                        <a:solidFill>
                          <a:srgbClr val="000000"/>
                        </a:solidFill>
                        <a:latin typeface="Poppins"/>
                      </a:endParaRPr>
                    </a:p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Gauss Seidel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09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Penyelesaian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sistem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linier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dengan</a:t>
                      </a:r>
                      <a:endParaRPr lang="en-US" sz="1500" dirty="0">
                        <a:solidFill>
                          <a:srgbClr val="000000"/>
                        </a:solidFill>
                        <a:latin typeface="Poppins"/>
                      </a:endParaRPr>
                    </a:p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Gauss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609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Kuis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609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Penyelesaian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sistem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linier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dengan</a:t>
                      </a:r>
                      <a:endParaRPr lang="en-US" sz="1500" dirty="0">
                        <a:solidFill>
                          <a:srgbClr val="000000"/>
                        </a:solidFill>
                        <a:latin typeface="Poppins"/>
                      </a:endParaRPr>
                    </a:p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Gauss Jordan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609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Pengantar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latin typeface="Poppins"/>
                        </a:rPr>
                        <a:t>Statistika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609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Poppins"/>
                        </a:rPr>
                        <a:t>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Poppins"/>
                        </a:rPr>
                        <a:t>UAS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37653" y="-175376"/>
            <a:ext cx="8666995" cy="10459522"/>
            <a:chOff x="0" y="0"/>
            <a:chExt cx="19273685" cy="2325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73775" cy="23259923"/>
            </a:xfrm>
            <a:custGeom>
              <a:avLst/>
              <a:gdLst/>
              <a:ahLst/>
              <a:cxnLst/>
              <a:rect l="l" t="t" r="r" b="b"/>
              <a:pathLst>
                <a:path w="19273775" h="23259923">
                  <a:moveTo>
                    <a:pt x="5032502" y="0"/>
                  </a:moveTo>
                  <a:lnTo>
                    <a:pt x="0" y="8447913"/>
                  </a:lnTo>
                  <a:lnTo>
                    <a:pt x="8586343" y="23259923"/>
                  </a:lnTo>
                  <a:lnTo>
                    <a:pt x="19273775" y="23259923"/>
                  </a:lnTo>
                  <a:lnTo>
                    <a:pt x="19273775" y="0"/>
                  </a:lnTo>
                  <a:close/>
                </a:path>
              </a:pathLst>
            </a:custGeom>
            <a:blipFill>
              <a:blip r:embed="rId2"/>
              <a:stretch>
                <a:fillRect t="-17792" r="-895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7213394">
            <a:off x="8207436" y="883050"/>
            <a:ext cx="7959479" cy="974556"/>
            <a:chOff x="0" y="0"/>
            <a:chExt cx="2915563" cy="356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15563" cy="356981"/>
            </a:xfrm>
            <a:custGeom>
              <a:avLst/>
              <a:gdLst/>
              <a:ahLst/>
              <a:cxnLst/>
              <a:rect l="l" t="t" r="r" b="b"/>
              <a:pathLst>
                <a:path w="2915563" h="356981">
                  <a:moveTo>
                    <a:pt x="203200" y="0"/>
                  </a:moveTo>
                  <a:lnTo>
                    <a:pt x="2915563" y="0"/>
                  </a:lnTo>
                  <a:lnTo>
                    <a:pt x="2712363" y="356981"/>
                  </a:lnTo>
                  <a:lnTo>
                    <a:pt x="0" y="356981"/>
                  </a:lnTo>
                  <a:lnTo>
                    <a:pt x="203200" y="0"/>
                  </a:lnTo>
                </a:path>
              </a:pathLst>
            </a:custGeom>
            <a:solidFill>
              <a:srgbClr val="368B85">
                <a:alpha val="4862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213394">
            <a:off x="7287616" y="77651"/>
            <a:ext cx="8100150" cy="1386430"/>
            <a:chOff x="0" y="0"/>
            <a:chExt cx="701926" cy="120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1926" cy="120142"/>
            </a:xfrm>
            <a:custGeom>
              <a:avLst/>
              <a:gdLst/>
              <a:ahLst/>
              <a:cxnLst/>
              <a:rect l="l" t="t" r="r" b="b"/>
              <a:pathLst>
                <a:path w="701926" h="120142">
                  <a:moveTo>
                    <a:pt x="203200" y="0"/>
                  </a:moveTo>
                  <a:lnTo>
                    <a:pt x="701926" y="0"/>
                  </a:lnTo>
                  <a:lnTo>
                    <a:pt x="498726" y="120142"/>
                  </a:lnTo>
                  <a:lnTo>
                    <a:pt x="0" y="120142"/>
                  </a:lnTo>
                  <a:lnTo>
                    <a:pt x="2032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3590996">
            <a:off x="9163009" y="9780753"/>
            <a:ext cx="7060651" cy="335381"/>
          </a:xfrm>
          <a:custGeom>
            <a:avLst/>
            <a:gdLst/>
            <a:ahLst/>
            <a:cxnLst/>
            <a:rect l="l" t="t" r="r" b="b"/>
            <a:pathLst>
              <a:path w="7060651" h="335381">
                <a:moveTo>
                  <a:pt x="0" y="0"/>
                </a:moveTo>
                <a:lnTo>
                  <a:pt x="7060651" y="0"/>
                </a:lnTo>
                <a:lnTo>
                  <a:pt x="7060651" y="335381"/>
                </a:lnTo>
                <a:lnTo>
                  <a:pt x="0" y="335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3600917">
            <a:off x="8212621" y="9594658"/>
            <a:ext cx="8729548" cy="895940"/>
            <a:chOff x="0" y="0"/>
            <a:chExt cx="1128892" cy="1158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892" cy="115862"/>
            </a:xfrm>
            <a:custGeom>
              <a:avLst/>
              <a:gdLst/>
              <a:ahLst/>
              <a:cxnLst/>
              <a:rect l="l" t="t" r="r" b="b"/>
              <a:pathLst>
                <a:path w="1128892" h="115862">
                  <a:moveTo>
                    <a:pt x="925692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1128892" y="115862"/>
                  </a:lnTo>
                  <a:lnTo>
                    <a:pt x="925692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3621700" flipH="1" flipV="1">
            <a:off x="6919827" y="7245853"/>
            <a:ext cx="12611200" cy="599032"/>
          </a:xfrm>
          <a:custGeom>
            <a:avLst/>
            <a:gdLst/>
            <a:ahLst/>
            <a:cxnLst/>
            <a:rect l="l" t="t" r="r" b="b"/>
            <a:pathLst>
              <a:path w="12611200" h="599032">
                <a:moveTo>
                  <a:pt x="12611200" y="599032"/>
                </a:moveTo>
                <a:lnTo>
                  <a:pt x="0" y="599032"/>
                </a:lnTo>
                <a:lnTo>
                  <a:pt x="0" y="0"/>
                </a:lnTo>
                <a:lnTo>
                  <a:pt x="12611200" y="0"/>
                </a:lnTo>
                <a:lnTo>
                  <a:pt x="12611200" y="599032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7219557">
            <a:off x="7851091" y="8743062"/>
            <a:ext cx="7412497" cy="660607"/>
            <a:chOff x="0" y="0"/>
            <a:chExt cx="1342788" cy="1196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788" cy="119670"/>
            </a:xfrm>
            <a:custGeom>
              <a:avLst/>
              <a:gdLst/>
              <a:ahLst/>
              <a:cxnLst/>
              <a:rect l="l" t="t" r="r" b="b"/>
              <a:pathLst>
                <a:path w="1342788" h="119670">
                  <a:moveTo>
                    <a:pt x="203200" y="0"/>
                  </a:moveTo>
                  <a:lnTo>
                    <a:pt x="1342788" y="0"/>
                  </a:lnTo>
                  <a:lnTo>
                    <a:pt x="1139588" y="119670"/>
                  </a:lnTo>
                  <a:lnTo>
                    <a:pt x="0" y="119670"/>
                  </a:lnTo>
                  <a:lnTo>
                    <a:pt x="2032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3621700">
            <a:off x="8357968" y="8890981"/>
            <a:ext cx="7905985" cy="375534"/>
          </a:xfrm>
          <a:custGeom>
            <a:avLst/>
            <a:gdLst/>
            <a:ahLst/>
            <a:cxnLst/>
            <a:rect l="l" t="t" r="r" b="b"/>
            <a:pathLst>
              <a:path w="7905985" h="375534">
                <a:moveTo>
                  <a:pt x="0" y="0"/>
                </a:moveTo>
                <a:lnTo>
                  <a:pt x="7905985" y="0"/>
                </a:lnTo>
                <a:lnTo>
                  <a:pt x="7905985" y="375534"/>
                </a:lnTo>
                <a:lnTo>
                  <a:pt x="0" y="375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3621700">
            <a:off x="9936636" y="9443881"/>
            <a:ext cx="3489753" cy="165763"/>
          </a:xfrm>
          <a:custGeom>
            <a:avLst/>
            <a:gdLst/>
            <a:ahLst/>
            <a:cxnLst/>
            <a:rect l="l" t="t" r="r" b="b"/>
            <a:pathLst>
              <a:path w="3489753" h="165763">
                <a:moveTo>
                  <a:pt x="0" y="0"/>
                </a:moveTo>
                <a:lnTo>
                  <a:pt x="3489753" y="0"/>
                </a:lnTo>
                <a:lnTo>
                  <a:pt x="3489753" y="165764"/>
                </a:lnTo>
                <a:lnTo>
                  <a:pt x="0" y="16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3600917">
            <a:off x="5561631" y="8023765"/>
            <a:ext cx="14898322" cy="1379523"/>
            <a:chOff x="0" y="0"/>
            <a:chExt cx="1251261" cy="1158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1261" cy="115862"/>
            </a:xfrm>
            <a:custGeom>
              <a:avLst/>
              <a:gdLst/>
              <a:ahLst/>
              <a:cxnLst/>
              <a:rect l="l" t="t" r="r" b="b"/>
              <a:pathLst>
                <a:path w="1251261" h="115862">
                  <a:moveTo>
                    <a:pt x="1048061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1251261" y="115862"/>
                  </a:lnTo>
                  <a:lnTo>
                    <a:pt x="1048061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3600917">
            <a:off x="4520971" y="1403397"/>
            <a:ext cx="11887194" cy="671127"/>
            <a:chOff x="0" y="0"/>
            <a:chExt cx="2052174" cy="1158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52174" cy="115862"/>
            </a:xfrm>
            <a:custGeom>
              <a:avLst/>
              <a:gdLst/>
              <a:ahLst/>
              <a:cxnLst/>
              <a:rect l="l" t="t" r="r" b="b"/>
              <a:pathLst>
                <a:path w="2052174" h="115862">
                  <a:moveTo>
                    <a:pt x="1848974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2052174" y="115862"/>
                  </a:lnTo>
                  <a:lnTo>
                    <a:pt x="1848974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16122" y="2550568"/>
            <a:ext cx="4391557" cy="2497401"/>
            <a:chOff x="0" y="0"/>
            <a:chExt cx="1156624" cy="65775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56624" cy="657752"/>
            </a:xfrm>
            <a:custGeom>
              <a:avLst/>
              <a:gdLst/>
              <a:ahLst/>
              <a:cxnLst/>
              <a:rect l="l" t="t" r="r" b="b"/>
              <a:pathLst>
                <a:path w="1156624" h="657752">
                  <a:moveTo>
                    <a:pt x="0" y="0"/>
                  </a:moveTo>
                  <a:lnTo>
                    <a:pt x="1156624" y="0"/>
                  </a:lnTo>
                  <a:lnTo>
                    <a:pt x="1156624" y="657752"/>
                  </a:lnTo>
                  <a:lnTo>
                    <a:pt x="0" y="657752"/>
                  </a:lnTo>
                  <a:lnTo>
                    <a:pt x="0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6122" y="5047968"/>
            <a:ext cx="4391557" cy="2497401"/>
            <a:chOff x="0" y="0"/>
            <a:chExt cx="1156624" cy="65775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56624" cy="657752"/>
            </a:xfrm>
            <a:custGeom>
              <a:avLst/>
              <a:gdLst/>
              <a:ahLst/>
              <a:cxnLst/>
              <a:rect l="l" t="t" r="r" b="b"/>
              <a:pathLst>
                <a:path w="1156624" h="657752">
                  <a:moveTo>
                    <a:pt x="0" y="0"/>
                  </a:moveTo>
                  <a:lnTo>
                    <a:pt x="1156624" y="0"/>
                  </a:lnTo>
                  <a:lnTo>
                    <a:pt x="1156624" y="657752"/>
                  </a:lnTo>
                  <a:lnTo>
                    <a:pt x="0" y="657752"/>
                  </a:lnTo>
                  <a:lnTo>
                    <a:pt x="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158500" y="2550568"/>
            <a:ext cx="4242378" cy="2497401"/>
            <a:chOff x="0" y="0"/>
            <a:chExt cx="1117334" cy="65775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17334" cy="657752"/>
            </a:xfrm>
            <a:custGeom>
              <a:avLst/>
              <a:gdLst/>
              <a:ahLst/>
              <a:cxnLst/>
              <a:rect l="l" t="t" r="r" b="b"/>
              <a:pathLst>
                <a:path w="1117334" h="657752">
                  <a:moveTo>
                    <a:pt x="0" y="0"/>
                  </a:moveTo>
                  <a:lnTo>
                    <a:pt x="1117334" y="0"/>
                  </a:lnTo>
                  <a:lnTo>
                    <a:pt x="1117334" y="657752"/>
                  </a:lnTo>
                  <a:lnTo>
                    <a:pt x="0" y="657752"/>
                  </a:lnTo>
                  <a:lnTo>
                    <a:pt x="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158500" y="5047968"/>
            <a:ext cx="4242378" cy="2497401"/>
            <a:chOff x="0" y="0"/>
            <a:chExt cx="1117334" cy="65775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17334" cy="657752"/>
            </a:xfrm>
            <a:custGeom>
              <a:avLst/>
              <a:gdLst/>
              <a:ahLst/>
              <a:cxnLst/>
              <a:rect l="l" t="t" r="r" b="b"/>
              <a:pathLst>
                <a:path w="1117334" h="657752">
                  <a:moveTo>
                    <a:pt x="0" y="0"/>
                  </a:moveTo>
                  <a:lnTo>
                    <a:pt x="1117334" y="0"/>
                  </a:lnTo>
                  <a:lnTo>
                    <a:pt x="1117334" y="657752"/>
                  </a:lnTo>
                  <a:lnTo>
                    <a:pt x="0" y="657752"/>
                  </a:lnTo>
                  <a:lnTo>
                    <a:pt x="0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745758" y="3403121"/>
            <a:ext cx="2111777" cy="121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7574">
                <a:solidFill>
                  <a:srgbClr val="FFFFFF"/>
                </a:solidFill>
                <a:latin typeface="Poppins"/>
              </a:rPr>
              <a:t>10 %</a:t>
            </a:r>
          </a:p>
        </p:txBody>
      </p:sp>
      <p:sp>
        <p:nvSpPr>
          <p:cNvPr id="39" name="Freeform 39"/>
          <p:cNvSpPr/>
          <p:nvPr/>
        </p:nvSpPr>
        <p:spPr>
          <a:xfrm>
            <a:off x="1016803" y="2744680"/>
            <a:ext cx="570128" cy="589280"/>
          </a:xfrm>
          <a:custGeom>
            <a:avLst/>
            <a:gdLst/>
            <a:ahLst/>
            <a:cxnLst/>
            <a:rect l="l" t="t" r="r" b="b"/>
            <a:pathLst>
              <a:path w="570128" h="589280">
                <a:moveTo>
                  <a:pt x="0" y="0"/>
                </a:moveTo>
                <a:lnTo>
                  <a:pt x="570128" y="0"/>
                </a:lnTo>
                <a:lnTo>
                  <a:pt x="570128" y="589280"/>
                </a:lnTo>
                <a:lnTo>
                  <a:pt x="0" y="58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016803" y="5204629"/>
            <a:ext cx="570128" cy="589280"/>
          </a:xfrm>
          <a:custGeom>
            <a:avLst/>
            <a:gdLst/>
            <a:ahLst/>
            <a:cxnLst/>
            <a:rect l="l" t="t" r="r" b="b"/>
            <a:pathLst>
              <a:path w="570128" h="589280">
                <a:moveTo>
                  <a:pt x="0" y="0"/>
                </a:moveTo>
                <a:lnTo>
                  <a:pt x="570128" y="0"/>
                </a:lnTo>
                <a:lnTo>
                  <a:pt x="570128" y="589280"/>
                </a:lnTo>
                <a:lnTo>
                  <a:pt x="0" y="58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288629" y="2744680"/>
            <a:ext cx="570128" cy="589280"/>
          </a:xfrm>
          <a:custGeom>
            <a:avLst/>
            <a:gdLst/>
            <a:ahLst/>
            <a:cxnLst/>
            <a:rect l="l" t="t" r="r" b="b"/>
            <a:pathLst>
              <a:path w="570128" h="589280">
                <a:moveTo>
                  <a:pt x="0" y="0"/>
                </a:moveTo>
                <a:lnTo>
                  <a:pt x="570128" y="0"/>
                </a:lnTo>
                <a:lnTo>
                  <a:pt x="570128" y="589280"/>
                </a:lnTo>
                <a:lnTo>
                  <a:pt x="0" y="58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5288629" y="5204629"/>
            <a:ext cx="570128" cy="589280"/>
          </a:xfrm>
          <a:custGeom>
            <a:avLst/>
            <a:gdLst/>
            <a:ahLst/>
            <a:cxnLst/>
            <a:rect l="l" t="t" r="r" b="b"/>
            <a:pathLst>
              <a:path w="570128" h="589280">
                <a:moveTo>
                  <a:pt x="0" y="0"/>
                </a:moveTo>
                <a:lnTo>
                  <a:pt x="570128" y="0"/>
                </a:lnTo>
                <a:lnTo>
                  <a:pt x="570128" y="589280"/>
                </a:lnTo>
                <a:lnTo>
                  <a:pt x="0" y="58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028700" y="1019175"/>
            <a:ext cx="7661790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Sistem Evaluasi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45758" y="2830087"/>
            <a:ext cx="307936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0"/>
              </a:lnSpc>
            </a:pPr>
            <a:r>
              <a:rPr lang="en-US" sz="3000" spc="-89">
                <a:solidFill>
                  <a:srgbClr val="FFFFFF"/>
                </a:solidFill>
                <a:latin typeface="Poppins Bold"/>
              </a:rPr>
              <a:t>Kehadiran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745758" y="5271621"/>
            <a:ext cx="338404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0"/>
              </a:lnSpc>
            </a:pPr>
            <a:r>
              <a:rPr lang="en-US" sz="3000" spc="-89">
                <a:solidFill>
                  <a:srgbClr val="FFFFFF"/>
                </a:solidFill>
                <a:latin typeface="Poppins Bold"/>
              </a:rPr>
              <a:t>Tugas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012752" y="2830087"/>
            <a:ext cx="301867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0"/>
              </a:lnSpc>
            </a:pPr>
            <a:r>
              <a:rPr lang="en-US" sz="3000" spc="-89">
                <a:solidFill>
                  <a:srgbClr val="FFFFFF"/>
                </a:solidFill>
                <a:latin typeface="Poppins Bold"/>
              </a:rPr>
              <a:t>Kuis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012752" y="5295618"/>
            <a:ext cx="301867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0"/>
              </a:lnSpc>
            </a:pPr>
            <a:r>
              <a:rPr lang="en-US" sz="3000" spc="-89">
                <a:solidFill>
                  <a:srgbClr val="FFFFFF"/>
                </a:solidFill>
                <a:latin typeface="Poppins Bold"/>
              </a:rPr>
              <a:t>UTS &amp; UAS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45733" y="5908209"/>
            <a:ext cx="2803143" cy="121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7574">
                <a:solidFill>
                  <a:srgbClr val="FFFFFF"/>
                </a:solidFill>
                <a:latin typeface="Poppins"/>
              </a:rPr>
              <a:t>25 %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43196" y="3393596"/>
            <a:ext cx="2235077" cy="121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7574">
                <a:solidFill>
                  <a:srgbClr val="FFFFFF"/>
                </a:solidFill>
                <a:latin typeface="Poppins"/>
              </a:rPr>
              <a:t>30 %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012752" y="5922363"/>
            <a:ext cx="2235077" cy="121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7574">
                <a:solidFill>
                  <a:srgbClr val="FFFFFF"/>
                </a:solidFill>
                <a:latin typeface="Poppins"/>
              </a:rPr>
              <a:t>35 %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44705"/>
            <a:ext cx="3698695" cy="6631590"/>
            <a:chOff x="0" y="0"/>
            <a:chExt cx="1240698" cy="22245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0698" cy="2224515"/>
            </a:xfrm>
            <a:custGeom>
              <a:avLst/>
              <a:gdLst/>
              <a:ahLst/>
              <a:cxnLst/>
              <a:rect l="l" t="t" r="r" b="b"/>
              <a:pathLst>
                <a:path w="1240698" h="2224515">
                  <a:moveTo>
                    <a:pt x="0" y="0"/>
                  </a:moveTo>
                  <a:lnTo>
                    <a:pt x="1240698" y="0"/>
                  </a:lnTo>
                  <a:lnTo>
                    <a:pt x="1240698" y="2224515"/>
                  </a:lnTo>
                  <a:lnTo>
                    <a:pt x="0" y="2224515"/>
                  </a:lnTo>
                  <a:lnTo>
                    <a:pt x="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03472" y="4144704"/>
            <a:ext cx="3698695" cy="6631589"/>
            <a:chOff x="0" y="0"/>
            <a:chExt cx="1240698" cy="20640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0698" cy="2064079"/>
            </a:xfrm>
            <a:custGeom>
              <a:avLst/>
              <a:gdLst/>
              <a:ahLst/>
              <a:cxnLst/>
              <a:rect l="l" t="t" r="r" b="b"/>
              <a:pathLst>
                <a:path w="1240698" h="2064079">
                  <a:moveTo>
                    <a:pt x="0" y="0"/>
                  </a:moveTo>
                  <a:lnTo>
                    <a:pt x="1240698" y="0"/>
                  </a:lnTo>
                  <a:lnTo>
                    <a:pt x="1240698" y="2064079"/>
                  </a:lnTo>
                  <a:lnTo>
                    <a:pt x="0" y="2064079"/>
                  </a:lnTo>
                  <a:lnTo>
                    <a:pt x="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80797" y="4144705"/>
            <a:ext cx="3698695" cy="6631588"/>
            <a:chOff x="0" y="0"/>
            <a:chExt cx="1240698" cy="21029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0698" cy="2102979"/>
            </a:xfrm>
            <a:custGeom>
              <a:avLst/>
              <a:gdLst/>
              <a:ahLst/>
              <a:cxnLst/>
              <a:rect l="l" t="t" r="r" b="b"/>
              <a:pathLst>
                <a:path w="1240698" h="2102979">
                  <a:moveTo>
                    <a:pt x="0" y="0"/>
                  </a:moveTo>
                  <a:lnTo>
                    <a:pt x="1240698" y="0"/>
                  </a:lnTo>
                  <a:lnTo>
                    <a:pt x="1240698" y="2102979"/>
                  </a:lnTo>
                  <a:lnTo>
                    <a:pt x="0" y="2102979"/>
                  </a:lnTo>
                  <a:lnTo>
                    <a:pt x="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79400" y="4321441"/>
            <a:ext cx="3698695" cy="6454852"/>
            <a:chOff x="0" y="0"/>
            <a:chExt cx="1240698" cy="21029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0698" cy="2102979"/>
            </a:xfrm>
            <a:custGeom>
              <a:avLst/>
              <a:gdLst/>
              <a:ahLst/>
              <a:cxnLst/>
              <a:rect l="l" t="t" r="r" b="b"/>
              <a:pathLst>
                <a:path w="1240698" h="2102979">
                  <a:moveTo>
                    <a:pt x="0" y="0"/>
                  </a:moveTo>
                  <a:lnTo>
                    <a:pt x="1240698" y="0"/>
                  </a:lnTo>
                  <a:lnTo>
                    <a:pt x="1240698" y="2102979"/>
                  </a:lnTo>
                  <a:lnTo>
                    <a:pt x="0" y="2102979"/>
                  </a:lnTo>
                  <a:lnTo>
                    <a:pt x="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23775" y="3410565"/>
            <a:ext cx="1708545" cy="1468281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</a:path>
              </a:pathLst>
            </a:custGeom>
            <a:solidFill>
              <a:srgbClr val="368B85"/>
            </a:solidFill>
            <a:ln w="85725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99824" y="3410565"/>
            <a:ext cx="1708545" cy="1468281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</a:path>
              </a:pathLst>
            </a:custGeom>
            <a:solidFill>
              <a:srgbClr val="368B85"/>
            </a:solidFill>
            <a:ln w="85725">
              <a:solidFill>
                <a:srgbClr val="FFFFFF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75872" y="3410565"/>
            <a:ext cx="1708545" cy="1468281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</a:path>
              </a:pathLst>
            </a:custGeom>
            <a:solidFill>
              <a:srgbClr val="368B85"/>
            </a:solidFill>
            <a:ln w="85725">
              <a:solidFill>
                <a:srgbClr val="FFFFFF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555680" y="3410565"/>
            <a:ext cx="1708545" cy="1468281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</a:path>
              </a:pathLst>
            </a:custGeom>
            <a:solidFill>
              <a:srgbClr val="368B85"/>
            </a:solidFill>
            <a:ln w="85725">
              <a:solidFill>
                <a:srgbClr val="FFFFFF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7213394">
            <a:off x="16496262" y="62440"/>
            <a:ext cx="2931879" cy="501823"/>
            <a:chOff x="0" y="0"/>
            <a:chExt cx="701926" cy="1201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01926" cy="120142"/>
            </a:xfrm>
            <a:custGeom>
              <a:avLst/>
              <a:gdLst/>
              <a:ahLst/>
              <a:cxnLst/>
              <a:rect l="l" t="t" r="r" b="b"/>
              <a:pathLst>
                <a:path w="701926" h="120142">
                  <a:moveTo>
                    <a:pt x="203200" y="0"/>
                  </a:moveTo>
                  <a:lnTo>
                    <a:pt x="701926" y="0"/>
                  </a:lnTo>
                  <a:lnTo>
                    <a:pt x="498726" y="120142"/>
                  </a:lnTo>
                  <a:lnTo>
                    <a:pt x="0" y="120142"/>
                  </a:lnTo>
                  <a:lnTo>
                    <a:pt x="2032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7204531">
            <a:off x="-1287485" y="-29702"/>
            <a:ext cx="3151390" cy="447947"/>
            <a:chOff x="0" y="0"/>
            <a:chExt cx="812800" cy="11553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115534"/>
            </a:xfrm>
            <a:custGeom>
              <a:avLst/>
              <a:gdLst/>
              <a:ahLst/>
              <a:cxnLst/>
              <a:rect l="l" t="t" r="r" b="b"/>
              <a:pathLst>
                <a:path w="812800" h="115534">
                  <a:moveTo>
                    <a:pt x="609600" y="0"/>
                  </a:moveTo>
                  <a:lnTo>
                    <a:pt x="0" y="0"/>
                  </a:lnTo>
                  <a:lnTo>
                    <a:pt x="203200" y="115534"/>
                  </a:lnTo>
                  <a:lnTo>
                    <a:pt x="812800" y="115534"/>
                  </a:lnTo>
                  <a:lnTo>
                    <a:pt x="6096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3621700" flipH="1" flipV="1">
            <a:off x="16433153" y="2438078"/>
            <a:ext cx="4239590" cy="201381"/>
          </a:xfrm>
          <a:custGeom>
            <a:avLst/>
            <a:gdLst/>
            <a:ahLst/>
            <a:cxnLst/>
            <a:rect l="l" t="t" r="r" b="b"/>
            <a:pathLst>
              <a:path w="4239590" h="201381">
                <a:moveTo>
                  <a:pt x="4239590" y="201381"/>
                </a:moveTo>
                <a:lnTo>
                  <a:pt x="0" y="201381"/>
                </a:lnTo>
                <a:lnTo>
                  <a:pt x="0" y="0"/>
                </a:lnTo>
                <a:lnTo>
                  <a:pt x="4239590" y="0"/>
                </a:lnTo>
                <a:lnTo>
                  <a:pt x="4239590" y="201381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3563959" flipH="1" flipV="1">
            <a:off x="-1554154" y="2075621"/>
            <a:ext cx="3135145" cy="148919"/>
          </a:xfrm>
          <a:custGeom>
            <a:avLst/>
            <a:gdLst/>
            <a:ahLst/>
            <a:cxnLst/>
            <a:rect l="l" t="t" r="r" b="b"/>
            <a:pathLst>
              <a:path w="3135145" h="148919">
                <a:moveTo>
                  <a:pt x="3135145" y="148919"/>
                </a:moveTo>
                <a:lnTo>
                  <a:pt x="0" y="148919"/>
                </a:lnTo>
                <a:lnTo>
                  <a:pt x="0" y="0"/>
                </a:lnTo>
                <a:lnTo>
                  <a:pt x="3135145" y="0"/>
                </a:lnTo>
                <a:lnTo>
                  <a:pt x="3135145" y="148919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 rot="3600917">
            <a:off x="15868884" y="2938564"/>
            <a:ext cx="5392501" cy="499323"/>
            <a:chOff x="0" y="0"/>
            <a:chExt cx="1251261" cy="1158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51261" cy="115862"/>
            </a:xfrm>
            <a:custGeom>
              <a:avLst/>
              <a:gdLst/>
              <a:ahLst/>
              <a:cxnLst/>
              <a:rect l="l" t="t" r="r" b="b"/>
              <a:pathLst>
                <a:path w="1251261" h="115862">
                  <a:moveTo>
                    <a:pt x="1048061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1251261" y="115862"/>
                  </a:lnTo>
                  <a:lnTo>
                    <a:pt x="1048061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7198871">
            <a:off x="-2277486" y="2585706"/>
            <a:ext cx="4480426" cy="470344"/>
            <a:chOff x="0" y="0"/>
            <a:chExt cx="1132570" cy="11889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2570" cy="118894"/>
            </a:xfrm>
            <a:custGeom>
              <a:avLst/>
              <a:gdLst/>
              <a:ahLst/>
              <a:cxnLst/>
              <a:rect l="l" t="t" r="r" b="b"/>
              <a:pathLst>
                <a:path w="1132570" h="118894">
                  <a:moveTo>
                    <a:pt x="203200" y="0"/>
                  </a:moveTo>
                  <a:lnTo>
                    <a:pt x="1132570" y="0"/>
                  </a:lnTo>
                  <a:lnTo>
                    <a:pt x="929370" y="118894"/>
                  </a:lnTo>
                  <a:lnTo>
                    <a:pt x="0" y="118894"/>
                  </a:lnTo>
                  <a:lnTo>
                    <a:pt x="203200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3600917">
            <a:off x="15084434" y="1294442"/>
            <a:ext cx="6645605" cy="375197"/>
            <a:chOff x="0" y="0"/>
            <a:chExt cx="2052174" cy="11586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52174" cy="115862"/>
            </a:xfrm>
            <a:custGeom>
              <a:avLst/>
              <a:gdLst/>
              <a:ahLst/>
              <a:cxnLst/>
              <a:rect l="l" t="t" r="r" b="b"/>
              <a:pathLst>
                <a:path w="2052174" h="115862">
                  <a:moveTo>
                    <a:pt x="1848974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2052174" y="115862"/>
                  </a:lnTo>
                  <a:lnTo>
                    <a:pt x="1848974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3597713">
            <a:off x="-1633252" y="801328"/>
            <a:ext cx="3783960" cy="357262"/>
            <a:chOff x="0" y="0"/>
            <a:chExt cx="1260786" cy="11903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260787" cy="119037"/>
            </a:xfrm>
            <a:custGeom>
              <a:avLst/>
              <a:gdLst/>
              <a:ahLst/>
              <a:cxnLst/>
              <a:rect l="l" t="t" r="r" b="b"/>
              <a:pathLst>
                <a:path w="1260787" h="119037">
                  <a:moveTo>
                    <a:pt x="203200" y="0"/>
                  </a:moveTo>
                  <a:lnTo>
                    <a:pt x="1260787" y="0"/>
                  </a:lnTo>
                  <a:lnTo>
                    <a:pt x="1057587" y="119037"/>
                  </a:lnTo>
                  <a:lnTo>
                    <a:pt x="0" y="119037"/>
                  </a:lnTo>
                  <a:lnTo>
                    <a:pt x="203200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422561" y="1462376"/>
            <a:ext cx="7442878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4499" spc="-134">
                <a:solidFill>
                  <a:srgbClr val="000000"/>
                </a:solidFill>
                <a:latin typeface="Poppins Bold"/>
              </a:rPr>
              <a:t>Tata Tertib Perkuliahan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6300" y="5144289"/>
            <a:ext cx="3043494" cy="43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799" spc="-83">
                <a:solidFill>
                  <a:srgbClr val="FFFFFF"/>
                </a:solidFill>
                <a:latin typeface="Poppins Bold"/>
              </a:rPr>
              <a:t>On time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708398" y="5144289"/>
            <a:ext cx="3043494" cy="43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799" spc="-83">
                <a:solidFill>
                  <a:srgbClr val="FFFFFF"/>
                </a:solidFill>
                <a:latin typeface="Poppins Bold"/>
              </a:rPr>
              <a:t>Appearance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888206" y="5144289"/>
            <a:ext cx="3043494" cy="43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799" spc="-83">
                <a:solidFill>
                  <a:srgbClr val="FFFFFF"/>
                </a:solidFill>
                <a:latin typeface="Poppins Bold"/>
              </a:rPr>
              <a:t>Dicipline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56296" y="5731156"/>
            <a:ext cx="3243502" cy="151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613" spc="88">
                <a:solidFill>
                  <a:srgbClr val="FFFFFF"/>
                </a:solidFill>
                <a:latin typeface="Poppins"/>
              </a:rPr>
              <a:t>Hadir di kelas sesuai jadwal yang disepakati dengan Dosen Pengajar, toleransi keterlambatan 10 menit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432445" y="5731156"/>
            <a:ext cx="3243502" cy="26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613">
                <a:solidFill>
                  <a:srgbClr val="FFFFFF"/>
                </a:solidFill>
                <a:latin typeface="Poppins"/>
              </a:rPr>
              <a:t>Jika keterlambatan lebih dari 10 menit tanpa pemberitahuan apapun ke Dosen Pengajar, maka dianggap Alpha sesuai durasi keterlambatan </a:t>
            </a:r>
          </a:p>
          <a:p>
            <a:pPr algn="ctr">
              <a:lnSpc>
                <a:spcPts val="3000"/>
              </a:lnSpc>
            </a:pPr>
            <a:endParaRPr lang="en-US" sz="1613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9608394" y="5731156"/>
            <a:ext cx="3243502" cy="113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613">
                <a:solidFill>
                  <a:srgbClr val="FFFFFF"/>
                </a:solidFill>
                <a:latin typeface="Poppins"/>
              </a:rPr>
              <a:t>Memakai pakaian rapi (bukan kaos), sepatu (bukan sandal ataupun sepatu sandal)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788202" y="5731156"/>
            <a:ext cx="3243502" cy="227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613">
                <a:solidFill>
                  <a:srgbClr val="FFFFFF"/>
                </a:solidFill>
                <a:latin typeface="Poppins"/>
              </a:rPr>
              <a:t>Pengumpulan tugas sesuai deadline di LMS, setiap keterlambatan per minggu nilai akan dikurangi sebanyak 10 poin</a:t>
            </a:r>
          </a:p>
          <a:p>
            <a:pPr algn="ctr">
              <a:lnSpc>
                <a:spcPts val="3000"/>
              </a:lnSpc>
            </a:pPr>
            <a:endParaRPr lang="en-US" sz="1613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5565779" y="5144918"/>
            <a:ext cx="3043494" cy="43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799" spc="-83">
                <a:solidFill>
                  <a:srgbClr val="FFFFFF"/>
                </a:solidFill>
                <a:latin typeface="Poppins Bold"/>
              </a:rPr>
              <a:t>Communicative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06007" y="-175376"/>
            <a:ext cx="8666995" cy="10459522"/>
            <a:chOff x="0" y="0"/>
            <a:chExt cx="19273685" cy="23259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73775" cy="23259923"/>
            </a:xfrm>
            <a:custGeom>
              <a:avLst/>
              <a:gdLst/>
              <a:ahLst/>
              <a:cxnLst/>
              <a:rect l="l" t="t" r="r" b="b"/>
              <a:pathLst>
                <a:path w="19273775" h="23259923">
                  <a:moveTo>
                    <a:pt x="5032502" y="0"/>
                  </a:moveTo>
                  <a:lnTo>
                    <a:pt x="0" y="8447913"/>
                  </a:lnTo>
                  <a:lnTo>
                    <a:pt x="8586343" y="23259923"/>
                  </a:lnTo>
                  <a:lnTo>
                    <a:pt x="19273775" y="23259923"/>
                  </a:lnTo>
                  <a:lnTo>
                    <a:pt x="19273775" y="0"/>
                  </a:lnTo>
                  <a:close/>
                </a:path>
              </a:pathLst>
            </a:custGeom>
            <a:blipFill>
              <a:blip r:embed="rId2"/>
              <a:stretch>
                <a:fillRect l="-59778" r="-78246" b="-3148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7213394">
            <a:off x="7232959" y="773794"/>
            <a:ext cx="8887846" cy="1523326"/>
            <a:chOff x="0" y="0"/>
            <a:chExt cx="2082804" cy="356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2804" cy="356981"/>
            </a:xfrm>
            <a:custGeom>
              <a:avLst/>
              <a:gdLst/>
              <a:ahLst/>
              <a:cxnLst/>
              <a:rect l="l" t="t" r="r" b="b"/>
              <a:pathLst>
                <a:path w="2082804" h="356981">
                  <a:moveTo>
                    <a:pt x="203200" y="0"/>
                  </a:moveTo>
                  <a:lnTo>
                    <a:pt x="2082804" y="0"/>
                  </a:lnTo>
                  <a:lnTo>
                    <a:pt x="1879604" y="356981"/>
                  </a:lnTo>
                  <a:lnTo>
                    <a:pt x="0" y="356981"/>
                  </a:lnTo>
                  <a:lnTo>
                    <a:pt x="203200" y="0"/>
                  </a:lnTo>
                </a:path>
              </a:pathLst>
            </a:custGeom>
            <a:solidFill>
              <a:srgbClr val="368B85">
                <a:alpha val="4862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213394">
            <a:off x="6555970" y="77651"/>
            <a:ext cx="8100150" cy="1386430"/>
            <a:chOff x="0" y="0"/>
            <a:chExt cx="701926" cy="120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1926" cy="120142"/>
            </a:xfrm>
            <a:custGeom>
              <a:avLst/>
              <a:gdLst/>
              <a:ahLst/>
              <a:cxnLst/>
              <a:rect l="l" t="t" r="r" b="b"/>
              <a:pathLst>
                <a:path w="701926" h="120142">
                  <a:moveTo>
                    <a:pt x="203200" y="0"/>
                  </a:moveTo>
                  <a:lnTo>
                    <a:pt x="701926" y="0"/>
                  </a:lnTo>
                  <a:lnTo>
                    <a:pt x="498726" y="120142"/>
                  </a:lnTo>
                  <a:lnTo>
                    <a:pt x="0" y="120142"/>
                  </a:lnTo>
                  <a:lnTo>
                    <a:pt x="2032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3590996">
            <a:off x="8431364" y="9780753"/>
            <a:ext cx="7060651" cy="335381"/>
          </a:xfrm>
          <a:custGeom>
            <a:avLst/>
            <a:gdLst/>
            <a:ahLst/>
            <a:cxnLst/>
            <a:rect l="l" t="t" r="r" b="b"/>
            <a:pathLst>
              <a:path w="7060651" h="335381">
                <a:moveTo>
                  <a:pt x="0" y="0"/>
                </a:moveTo>
                <a:lnTo>
                  <a:pt x="7060651" y="0"/>
                </a:lnTo>
                <a:lnTo>
                  <a:pt x="7060651" y="335381"/>
                </a:lnTo>
                <a:lnTo>
                  <a:pt x="0" y="335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3600917">
            <a:off x="7480975" y="9594658"/>
            <a:ext cx="8729548" cy="895940"/>
            <a:chOff x="0" y="0"/>
            <a:chExt cx="1128892" cy="1158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892" cy="115862"/>
            </a:xfrm>
            <a:custGeom>
              <a:avLst/>
              <a:gdLst/>
              <a:ahLst/>
              <a:cxnLst/>
              <a:rect l="l" t="t" r="r" b="b"/>
              <a:pathLst>
                <a:path w="1128892" h="115862">
                  <a:moveTo>
                    <a:pt x="925692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1128892" y="115862"/>
                  </a:lnTo>
                  <a:lnTo>
                    <a:pt x="925692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3621700" flipH="1" flipV="1">
            <a:off x="6180487" y="6999459"/>
            <a:ext cx="12611200" cy="599032"/>
          </a:xfrm>
          <a:custGeom>
            <a:avLst/>
            <a:gdLst/>
            <a:ahLst/>
            <a:cxnLst/>
            <a:rect l="l" t="t" r="r" b="b"/>
            <a:pathLst>
              <a:path w="12611200" h="599032">
                <a:moveTo>
                  <a:pt x="12611199" y="599032"/>
                </a:moveTo>
                <a:lnTo>
                  <a:pt x="0" y="599032"/>
                </a:lnTo>
                <a:lnTo>
                  <a:pt x="0" y="0"/>
                </a:lnTo>
                <a:lnTo>
                  <a:pt x="12611199" y="0"/>
                </a:lnTo>
                <a:lnTo>
                  <a:pt x="12611199" y="599032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7219557">
            <a:off x="7119446" y="8743062"/>
            <a:ext cx="7412497" cy="660607"/>
            <a:chOff x="0" y="0"/>
            <a:chExt cx="1342788" cy="1196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788" cy="119670"/>
            </a:xfrm>
            <a:custGeom>
              <a:avLst/>
              <a:gdLst/>
              <a:ahLst/>
              <a:cxnLst/>
              <a:rect l="l" t="t" r="r" b="b"/>
              <a:pathLst>
                <a:path w="1342788" h="119670">
                  <a:moveTo>
                    <a:pt x="203200" y="0"/>
                  </a:moveTo>
                  <a:lnTo>
                    <a:pt x="1342788" y="0"/>
                  </a:lnTo>
                  <a:lnTo>
                    <a:pt x="1139588" y="119670"/>
                  </a:lnTo>
                  <a:lnTo>
                    <a:pt x="0" y="119670"/>
                  </a:lnTo>
                  <a:lnTo>
                    <a:pt x="2032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3621700">
            <a:off x="7626323" y="8890981"/>
            <a:ext cx="7905985" cy="375534"/>
          </a:xfrm>
          <a:custGeom>
            <a:avLst/>
            <a:gdLst/>
            <a:ahLst/>
            <a:cxnLst/>
            <a:rect l="l" t="t" r="r" b="b"/>
            <a:pathLst>
              <a:path w="7905985" h="375534">
                <a:moveTo>
                  <a:pt x="0" y="0"/>
                </a:moveTo>
                <a:lnTo>
                  <a:pt x="7905985" y="0"/>
                </a:lnTo>
                <a:lnTo>
                  <a:pt x="7905985" y="375534"/>
                </a:lnTo>
                <a:lnTo>
                  <a:pt x="0" y="375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3621700">
            <a:off x="9204990" y="9443881"/>
            <a:ext cx="3489753" cy="165763"/>
          </a:xfrm>
          <a:custGeom>
            <a:avLst/>
            <a:gdLst/>
            <a:ahLst/>
            <a:cxnLst/>
            <a:rect l="l" t="t" r="r" b="b"/>
            <a:pathLst>
              <a:path w="3489753" h="165763">
                <a:moveTo>
                  <a:pt x="0" y="0"/>
                </a:moveTo>
                <a:lnTo>
                  <a:pt x="3489754" y="0"/>
                </a:lnTo>
                <a:lnTo>
                  <a:pt x="3489754" y="165764"/>
                </a:lnTo>
                <a:lnTo>
                  <a:pt x="0" y="16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3600917">
            <a:off x="4829985" y="8023765"/>
            <a:ext cx="14898322" cy="1379523"/>
            <a:chOff x="0" y="0"/>
            <a:chExt cx="1251261" cy="1158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1261" cy="115862"/>
            </a:xfrm>
            <a:custGeom>
              <a:avLst/>
              <a:gdLst/>
              <a:ahLst/>
              <a:cxnLst/>
              <a:rect l="l" t="t" r="r" b="b"/>
              <a:pathLst>
                <a:path w="1251261" h="115862">
                  <a:moveTo>
                    <a:pt x="1048061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1251261" y="115862"/>
                  </a:lnTo>
                  <a:lnTo>
                    <a:pt x="1048061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3600917">
            <a:off x="3789326" y="1403397"/>
            <a:ext cx="11887194" cy="671127"/>
            <a:chOff x="0" y="0"/>
            <a:chExt cx="2052174" cy="1158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52174" cy="115862"/>
            </a:xfrm>
            <a:custGeom>
              <a:avLst/>
              <a:gdLst/>
              <a:ahLst/>
              <a:cxnLst/>
              <a:rect l="l" t="t" r="r" b="b"/>
              <a:pathLst>
                <a:path w="2052174" h="115862">
                  <a:moveTo>
                    <a:pt x="1848974" y="0"/>
                  </a:moveTo>
                  <a:lnTo>
                    <a:pt x="0" y="0"/>
                  </a:lnTo>
                  <a:lnTo>
                    <a:pt x="203200" y="115862"/>
                  </a:lnTo>
                  <a:lnTo>
                    <a:pt x="2052174" y="115862"/>
                  </a:lnTo>
                  <a:lnTo>
                    <a:pt x="1848974" y="0"/>
                  </a:lnTo>
                </a:path>
              </a:pathLst>
            </a:custGeom>
            <a:solidFill>
              <a:srgbClr val="368B8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831364" y="4917421"/>
            <a:ext cx="7845605" cy="693599"/>
            <a:chOff x="0" y="0"/>
            <a:chExt cx="3892677" cy="34413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92678" cy="344136"/>
            </a:xfrm>
            <a:custGeom>
              <a:avLst/>
              <a:gdLst/>
              <a:ahLst/>
              <a:cxnLst/>
              <a:rect l="l" t="t" r="r" b="b"/>
              <a:pathLst>
                <a:path w="3892678" h="344136">
                  <a:moveTo>
                    <a:pt x="203200" y="0"/>
                  </a:moveTo>
                  <a:lnTo>
                    <a:pt x="3892678" y="0"/>
                  </a:lnTo>
                  <a:lnTo>
                    <a:pt x="3689478" y="344136"/>
                  </a:lnTo>
                  <a:lnTo>
                    <a:pt x="0" y="344136"/>
                  </a:lnTo>
                  <a:lnTo>
                    <a:pt x="203200" y="0"/>
                  </a:lnTo>
                </a:path>
              </a:pathLst>
            </a:custGeom>
            <a:solidFill>
              <a:srgbClr val="46466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81075" y="3438674"/>
            <a:ext cx="7688158" cy="145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9"/>
              </a:lnSpc>
            </a:pPr>
            <a:r>
              <a:rPr lang="en-US" sz="9324">
                <a:solidFill>
                  <a:srgbClr val="000000"/>
                </a:solidFill>
                <a:latin typeface="Poppins Bold"/>
              </a:rPr>
              <a:t>THANK YOU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4983369"/>
            <a:ext cx="5443147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3500" spc="150">
                <a:solidFill>
                  <a:srgbClr val="FFFFFF"/>
                </a:solidFill>
                <a:latin typeface="Poppins Semi-Bold"/>
              </a:rPr>
              <a:t>FOR YOUR ATTENTION</a:t>
            </a:r>
          </a:p>
        </p:txBody>
      </p:sp>
      <p:sp>
        <p:nvSpPr>
          <p:cNvPr id="31" name="Freeform 31"/>
          <p:cNvSpPr/>
          <p:nvPr/>
        </p:nvSpPr>
        <p:spPr>
          <a:xfrm>
            <a:off x="1028700" y="8206857"/>
            <a:ext cx="1086763" cy="1051443"/>
          </a:xfrm>
          <a:custGeom>
            <a:avLst/>
            <a:gdLst/>
            <a:ahLst/>
            <a:cxnLst/>
            <a:rect l="l" t="t" r="r" b="b"/>
            <a:pathLst>
              <a:path w="1086763" h="1051443">
                <a:moveTo>
                  <a:pt x="0" y="0"/>
                </a:moveTo>
                <a:lnTo>
                  <a:pt x="1086763" y="0"/>
                </a:lnTo>
                <a:lnTo>
                  <a:pt x="1086763" y="1051443"/>
                </a:lnTo>
                <a:lnTo>
                  <a:pt x="0" y="1051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236378" y="8575700"/>
            <a:ext cx="4773357" cy="6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1"/>
              </a:lnSpc>
            </a:pPr>
            <a:r>
              <a:rPr lang="en-US" sz="2079">
                <a:solidFill>
                  <a:srgbClr val="000000"/>
                </a:solidFill>
                <a:latin typeface="Poppins Semi-Bold"/>
              </a:rPr>
              <a:t>Sistem Informasi Bisnis </a:t>
            </a:r>
          </a:p>
          <a:p>
            <a:pPr>
              <a:lnSpc>
                <a:spcPts val="2371"/>
              </a:lnSpc>
            </a:pPr>
            <a:r>
              <a:rPr lang="en-US" sz="2079">
                <a:solidFill>
                  <a:srgbClr val="000000"/>
                </a:solidFill>
                <a:latin typeface="Poppins Semi-Bold"/>
              </a:rPr>
              <a:t>Politeknik Negeri Malang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36378" y="8308943"/>
            <a:ext cx="3769887" cy="32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8"/>
              </a:lnSpc>
            </a:pPr>
            <a:r>
              <a:rPr lang="en-US" sz="2077">
                <a:solidFill>
                  <a:srgbClr val="000000"/>
                </a:solidFill>
                <a:latin typeface="Poppins"/>
              </a:rPr>
              <a:t>Program Studi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306</Words>
  <Application>Microsoft Macintosh PowerPoint</Application>
  <PresentationFormat>Custom</PresentationFormat>
  <Paragraphs>100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Poppins Semi-Bold</vt:lpstr>
      <vt:lpstr>Arial</vt:lpstr>
      <vt:lpstr>Poppins Bold</vt:lpstr>
      <vt:lpstr>Poppins</vt:lpstr>
      <vt:lpstr>Montserrat</vt:lpstr>
      <vt:lpstr>Calibri</vt:lpstr>
      <vt:lpstr>Poppins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MATEMATIKA DASAR</dc:title>
  <cp:lastModifiedBy>Adevian Fairuz</cp:lastModifiedBy>
  <cp:revision>6</cp:revision>
  <dcterms:created xsi:type="dcterms:W3CDTF">2006-08-16T00:00:00Z</dcterms:created>
  <dcterms:modified xsi:type="dcterms:W3CDTF">2024-02-12T08:36:49Z</dcterms:modified>
  <dc:identifier>DAFszxHZUcs</dc:identifier>
</cp:coreProperties>
</file>